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1"/>
  </p:notesMasterIdLst>
  <p:sldIdLst>
    <p:sldId id="991" r:id="rId3"/>
    <p:sldId id="1131" r:id="rId4"/>
    <p:sldId id="1132" r:id="rId5"/>
    <p:sldId id="1133" r:id="rId6"/>
    <p:sldId id="706" r:id="rId7"/>
    <p:sldId id="707" r:id="rId8"/>
    <p:sldId id="579" r:id="rId9"/>
    <p:sldId id="875" r:id="rId10"/>
    <p:sldId id="876" r:id="rId11"/>
    <p:sldId id="877" r:id="rId12"/>
    <p:sldId id="879" r:id="rId13"/>
    <p:sldId id="880" r:id="rId14"/>
    <p:sldId id="881" r:id="rId15"/>
    <p:sldId id="882" r:id="rId16"/>
    <p:sldId id="883" r:id="rId17"/>
    <p:sldId id="777" r:id="rId18"/>
    <p:sldId id="740" r:id="rId19"/>
    <p:sldId id="711" r:id="rId20"/>
    <p:sldId id="712" r:id="rId21"/>
    <p:sldId id="594" r:id="rId22"/>
    <p:sldId id="886" r:id="rId23"/>
    <p:sldId id="595" r:id="rId24"/>
    <p:sldId id="568" r:id="rId25"/>
    <p:sldId id="567" r:id="rId26"/>
    <p:sldId id="566" r:id="rId27"/>
    <p:sldId id="596" r:id="rId28"/>
    <p:sldId id="597" r:id="rId29"/>
    <p:sldId id="793" r:id="rId30"/>
    <p:sldId id="884" r:id="rId31"/>
    <p:sldId id="778" r:id="rId32"/>
    <p:sldId id="614" r:id="rId33"/>
    <p:sldId id="887" r:id="rId34"/>
    <p:sldId id="893" r:id="rId35"/>
    <p:sldId id="894" r:id="rId36"/>
    <p:sldId id="895" r:id="rId37"/>
    <p:sldId id="896" r:id="rId38"/>
    <p:sldId id="897" r:id="rId39"/>
    <p:sldId id="898" r:id="rId40"/>
    <p:sldId id="899" r:id="rId41"/>
    <p:sldId id="900" r:id="rId42"/>
    <p:sldId id="901" r:id="rId43"/>
    <p:sldId id="617" r:id="rId44"/>
    <p:sldId id="611" r:id="rId45"/>
    <p:sldId id="612" r:id="rId46"/>
    <p:sldId id="885" r:id="rId47"/>
    <p:sldId id="747" r:id="rId48"/>
    <p:sldId id="618" r:id="rId49"/>
    <p:sldId id="773" r:id="rId50"/>
    <p:sldId id="774" r:id="rId51"/>
    <p:sldId id="775" r:id="rId52"/>
    <p:sldId id="720" r:id="rId53"/>
    <p:sldId id="640" r:id="rId54"/>
    <p:sldId id="637" r:id="rId55"/>
    <p:sldId id="638" r:id="rId56"/>
    <p:sldId id="729" r:id="rId57"/>
    <p:sldId id="728" r:id="rId58"/>
    <p:sldId id="734" r:id="rId59"/>
    <p:sldId id="730" r:id="rId60"/>
    <p:sldId id="732" r:id="rId61"/>
    <p:sldId id="735" r:id="rId62"/>
    <p:sldId id="736" r:id="rId63"/>
    <p:sldId id="733" r:id="rId64"/>
    <p:sldId id="784" r:id="rId65"/>
    <p:sldId id="785" r:id="rId66"/>
    <p:sldId id="746" r:id="rId67"/>
    <p:sldId id="1136" r:id="rId68"/>
    <p:sldId id="983" r:id="rId69"/>
    <p:sldId id="1137" r:id="rId70"/>
    <p:sldId id="1138" r:id="rId71"/>
    <p:sldId id="1139" r:id="rId72"/>
    <p:sldId id="1140" r:id="rId73"/>
    <p:sldId id="1141" r:id="rId74"/>
    <p:sldId id="1142" r:id="rId75"/>
    <p:sldId id="1143" r:id="rId76"/>
    <p:sldId id="1144" r:id="rId77"/>
    <p:sldId id="1145" r:id="rId78"/>
    <p:sldId id="1146" r:id="rId79"/>
    <p:sldId id="1147" r:id="rId80"/>
    <p:sldId id="1148" r:id="rId81"/>
    <p:sldId id="1149" r:id="rId82"/>
    <p:sldId id="1150" r:id="rId83"/>
    <p:sldId id="1151" r:id="rId84"/>
    <p:sldId id="1152" r:id="rId85"/>
    <p:sldId id="1153" r:id="rId86"/>
    <p:sldId id="1154" r:id="rId87"/>
    <p:sldId id="1155" r:id="rId88"/>
    <p:sldId id="1157" r:id="rId89"/>
    <p:sldId id="986" r:id="rId90"/>
    <p:sldId id="1172" r:id="rId91"/>
    <p:sldId id="1173" r:id="rId92"/>
    <p:sldId id="1171" r:id="rId93"/>
    <p:sldId id="791" r:id="rId94"/>
    <p:sldId id="639" r:id="rId95"/>
    <p:sldId id="684" r:id="rId96"/>
    <p:sldId id="681" r:id="rId97"/>
    <p:sldId id="682" r:id="rId98"/>
    <p:sldId id="672" r:id="rId99"/>
    <p:sldId id="656" r:id="rId100"/>
    <p:sldId id="673" r:id="rId101"/>
    <p:sldId id="608" r:id="rId102"/>
    <p:sldId id="692" r:id="rId103"/>
    <p:sldId id="693" r:id="rId104"/>
    <p:sldId id="904" r:id="rId105"/>
    <p:sldId id="694" r:id="rId106"/>
    <p:sldId id="696" r:id="rId107"/>
    <p:sldId id="619" r:id="rId108"/>
    <p:sldId id="686" r:id="rId109"/>
    <p:sldId id="602" r:id="rId110"/>
    <p:sldId id="662" r:id="rId111"/>
    <p:sldId id="689" r:id="rId112"/>
    <p:sldId id="690" r:id="rId113"/>
    <p:sldId id="670" r:id="rId114"/>
    <p:sldId id="1159" r:id="rId115"/>
    <p:sldId id="772" r:id="rId116"/>
    <p:sldId id="766" r:id="rId117"/>
    <p:sldId id="767" r:id="rId118"/>
    <p:sldId id="992" r:id="rId119"/>
    <p:sldId id="769" r:id="rId120"/>
    <p:sldId id="564" r:id="rId121"/>
    <p:sldId id="795" r:id="rId122"/>
    <p:sldId id="1176" r:id="rId123"/>
    <p:sldId id="745" r:id="rId124"/>
    <p:sldId id="701" r:id="rId125"/>
    <p:sldId id="702" r:id="rId126"/>
    <p:sldId id="703" r:id="rId127"/>
    <p:sldId id="993" r:id="rId128"/>
    <p:sldId id="994" r:id="rId129"/>
    <p:sldId id="1282" r:id="rId130"/>
    <p:sldId id="995" r:id="rId131"/>
    <p:sldId id="996" r:id="rId132"/>
    <p:sldId id="997" r:id="rId133"/>
    <p:sldId id="998" r:id="rId134"/>
    <p:sldId id="999" r:id="rId135"/>
    <p:sldId id="1000" r:id="rId136"/>
    <p:sldId id="1001" r:id="rId137"/>
    <p:sldId id="1002" r:id="rId138"/>
    <p:sldId id="1005" r:id="rId139"/>
    <p:sldId id="1166" r:id="rId140"/>
    <p:sldId id="1174" r:id="rId141"/>
    <p:sldId id="1175" r:id="rId142"/>
    <p:sldId id="1167" r:id="rId143"/>
    <p:sldId id="1162" r:id="rId144"/>
    <p:sldId id="1163" r:id="rId145"/>
    <p:sldId id="1164" r:id="rId146"/>
    <p:sldId id="1168" r:id="rId147"/>
    <p:sldId id="1169" r:id="rId148"/>
    <p:sldId id="691" r:id="rId149"/>
    <p:sldId id="1170" r:id="rId15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91" autoAdjust="0"/>
  </p:normalViewPr>
  <p:slideViewPr>
    <p:cSldViewPr>
      <p:cViewPr>
        <p:scale>
          <a:sx n="90" d="100"/>
          <a:sy n="90" d="100"/>
        </p:scale>
        <p:origin x="-1560" y="-324"/>
      </p:cViewPr>
      <p:guideLst>
        <p:guide orient="horz" pos="2159"/>
        <p:guide pos="2835"/>
      </p:guideLst>
    </p:cSldViewPr>
  </p:slideViewPr>
  <p:outlineViewPr>
    <p:cViewPr>
      <p:scale>
        <a:sx n="33" d="100"/>
        <a:sy n="33" d="100"/>
      </p:scale>
      <p:origin x="0" y="177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7.xml"/><Relationship Id="rId98" Type="http://schemas.openxmlformats.org/officeDocument/2006/relationships/slide" Target="slides/slide96.xml"/><Relationship Id="rId97" Type="http://schemas.openxmlformats.org/officeDocument/2006/relationships/slide" Target="slides/slide95.xml"/><Relationship Id="rId96" Type="http://schemas.openxmlformats.org/officeDocument/2006/relationships/slide" Target="slides/slide94.xml"/><Relationship Id="rId95" Type="http://schemas.openxmlformats.org/officeDocument/2006/relationships/slide" Target="slides/slide93.xml"/><Relationship Id="rId94" Type="http://schemas.openxmlformats.org/officeDocument/2006/relationships/slide" Target="slides/slide92.xml"/><Relationship Id="rId93" Type="http://schemas.openxmlformats.org/officeDocument/2006/relationships/slide" Target="slides/slide91.xml"/><Relationship Id="rId92" Type="http://schemas.openxmlformats.org/officeDocument/2006/relationships/slide" Target="slides/slide90.xml"/><Relationship Id="rId91" Type="http://schemas.openxmlformats.org/officeDocument/2006/relationships/slide" Target="slides/slide89.xml"/><Relationship Id="rId90" Type="http://schemas.openxmlformats.org/officeDocument/2006/relationships/slide" Target="slides/slide88.xml"/><Relationship Id="rId9" Type="http://schemas.openxmlformats.org/officeDocument/2006/relationships/slide" Target="slides/slide7.xml"/><Relationship Id="rId89" Type="http://schemas.openxmlformats.org/officeDocument/2006/relationships/slide" Target="slides/slide87.xml"/><Relationship Id="rId88" Type="http://schemas.openxmlformats.org/officeDocument/2006/relationships/slide" Target="slides/slide86.xml"/><Relationship Id="rId87" Type="http://schemas.openxmlformats.org/officeDocument/2006/relationships/slide" Target="slides/slide85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4" Type="http://schemas.openxmlformats.org/officeDocument/2006/relationships/tableStyles" Target="tableStyles.xml"/><Relationship Id="rId153" Type="http://schemas.openxmlformats.org/officeDocument/2006/relationships/viewProps" Target="viewProps.xml"/><Relationship Id="rId152" Type="http://schemas.openxmlformats.org/officeDocument/2006/relationships/presProps" Target="presProps.xml"/><Relationship Id="rId151" Type="http://schemas.openxmlformats.org/officeDocument/2006/relationships/notesMaster" Target="notesMasters/notesMaster1.xml"/><Relationship Id="rId150" Type="http://schemas.openxmlformats.org/officeDocument/2006/relationships/slide" Target="slides/slide148.xml"/><Relationship Id="rId15" Type="http://schemas.openxmlformats.org/officeDocument/2006/relationships/slide" Target="slides/slide13.xml"/><Relationship Id="rId149" Type="http://schemas.openxmlformats.org/officeDocument/2006/relationships/slide" Target="slides/slide147.xml"/><Relationship Id="rId148" Type="http://schemas.openxmlformats.org/officeDocument/2006/relationships/slide" Target="slides/slide146.xml"/><Relationship Id="rId147" Type="http://schemas.openxmlformats.org/officeDocument/2006/relationships/slide" Target="slides/slide145.xml"/><Relationship Id="rId146" Type="http://schemas.openxmlformats.org/officeDocument/2006/relationships/slide" Target="slides/slide144.xml"/><Relationship Id="rId145" Type="http://schemas.openxmlformats.org/officeDocument/2006/relationships/slide" Target="slides/slide143.xml"/><Relationship Id="rId144" Type="http://schemas.openxmlformats.org/officeDocument/2006/relationships/slide" Target="slides/slide142.xml"/><Relationship Id="rId143" Type="http://schemas.openxmlformats.org/officeDocument/2006/relationships/slide" Target="slides/slide141.xml"/><Relationship Id="rId142" Type="http://schemas.openxmlformats.org/officeDocument/2006/relationships/slide" Target="slides/slide140.xml"/><Relationship Id="rId141" Type="http://schemas.openxmlformats.org/officeDocument/2006/relationships/slide" Target="slides/slide139.xml"/><Relationship Id="rId140" Type="http://schemas.openxmlformats.org/officeDocument/2006/relationships/slide" Target="slides/slide138.xml"/><Relationship Id="rId14" Type="http://schemas.openxmlformats.org/officeDocument/2006/relationships/slide" Target="slides/slide12.xml"/><Relationship Id="rId139" Type="http://schemas.openxmlformats.org/officeDocument/2006/relationships/slide" Target="slides/slide137.xml"/><Relationship Id="rId138" Type="http://schemas.openxmlformats.org/officeDocument/2006/relationships/slide" Target="slides/slide136.xml"/><Relationship Id="rId137" Type="http://schemas.openxmlformats.org/officeDocument/2006/relationships/slide" Target="slides/slide135.xml"/><Relationship Id="rId136" Type="http://schemas.openxmlformats.org/officeDocument/2006/relationships/slide" Target="slides/slide134.xml"/><Relationship Id="rId135" Type="http://schemas.openxmlformats.org/officeDocument/2006/relationships/slide" Target="slides/slide133.xml"/><Relationship Id="rId134" Type="http://schemas.openxmlformats.org/officeDocument/2006/relationships/slide" Target="slides/slide132.xml"/><Relationship Id="rId133" Type="http://schemas.openxmlformats.org/officeDocument/2006/relationships/slide" Target="slides/slide131.xml"/><Relationship Id="rId132" Type="http://schemas.openxmlformats.org/officeDocument/2006/relationships/slide" Target="slides/slide130.xml"/><Relationship Id="rId131" Type="http://schemas.openxmlformats.org/officeDocument/2006/relationships/slide" Target="slides/slide129.xml"/><Relationship Id="rId130" Type="http://schemas.openxmlformats.org/officeDocument/2006/relationships/slide" Target="slides/slide128.xml"/><Relationship Id="rId13" Type="http://schemas.openxmlformats.org/officeDocument/2006/relationships/slide" Target="slides/slide11.xml"/><Relationship Id="rId129" Type="http://schemas.openxmlformats.org/officeDocument/2006/relationships/slide" Target="slides/slide127.xml"/><Relationship Id="rId128" Type="http://schemas.openxmlformats.org/officeDocument/2006/relationships/slide" Target="slides/slide126.xml"/><Relationship Id="rId127" Type="http://schemas.openxmlformats.org/officeDocument/2006/relationships/slide" Target="slides/slide125.xml"/><Relationship Id="rId126" Type="http://schemas.openxmlformats.org/officeDocument/2006/relationships/slide" Target="slides/slide124.xml"/><Relationship Id="rId125" Type="http://schemas.openxmlformats.org/officeDocument/2006/relationships/slide" Target="slides/slide123.xml"/><Relationship Id="rId124" Type="http://schemas.openxmlformats.org/officeDocument/2006/relationships/slide" Target="slides/slide122.xml"/><Relationship Id="rId123" Type="http://schemas.openxmlformats.org/officeDocument/2006/relationships/slide" Target="slides/slide121.xml"/><Relationship Id="rId122" Type="http://schemas.openxmlformats.org/officeDocument/2006/relationships/slide" Target="slides/slide120.xml"/><Relationship Id="rId121" Type="http://schemas.openxmlformats.org/officeDocument/2006/relationships/slide" Target="slides/slide119.xml"/><Relationship Id="rId120" Type="http://schemas.openxmlformats.org/officeDocument/2006/relationships/slide" Target="slides/slide118.xml"/><Relationship Id="rId12" Type="http://schemas.openxmlformats.org/officeDocument/2006/relationships/slide" Target="slides/slide10.xml"/><Relationship Id="rId119" Type="http://schemas.openxmlformats.org/officeDocument/2006/relationships/slide" Target="slides/slide117.xml"/><Relationship Id="rId118" Type="http://schemas.openxmlformats.org/officeDocument/2006/relationships/slide" Target="slides/slide116.xml"/><Relationship Id="rId117" Type="http://schemas.openxmlformats.org/officeDocument/2006/relationships/slide" Target="slides/slide115.xml"/><Relationship Id="rId116" Type="http://schemas.openxmlformats.org/officeDocument/2006/relationships/slide" Target="slides/slide114.xml"/><Relationship Id="rId115" Type="http://schemas.openxmlformats.org/officeDocument/2006/relationships/slide" Target="slides/slide113.xml"/><Relationship Id="rId114" Type="http://schemas.openxmlformats.org/officeDocument/2006/relationships/slide" Target="slides/slide112.xml"/><Relationship Id="rId113" Type="http://schemas.openxmlformats.org/officeDocument/2006/relationships/slide" Target="slides/slide111.xml"/><Relationship Id="rId112" Type="http://schemas.openxmlformats.org/officeDocument/2006/relationships/slide" Target="slides/slide110.xml"/><Relationship Id="rId111" Type="http://schemas.openxmlformats.org/officeDocument/2006/relationships/slide" Target="slides/slide109.xml"/><Relationship Id="rId110" Type="http://schemas.openxmlformats.org/officeDocument/2006/relationships/slide" Target="slides/slide108.xml"/><Relationship Id="rId11" Type="http://schemas.openxmlformats.org/officeDocument/2006/relationships/slide" Target="slides/slide9.xml"/><Relationship Id="rId109" Type="http://schemas.openxmlformats.org/officeDocument/2006/relationships/slide" Target="slides/slide107.xml"/><Relationship Id="rId108" Type="http://schemas.openxmlformats.org/officeDocument/2006/relationships/slide" Target="slides/slide106.xml"/><Relationship Id="rId107" Type="http://schemas.openxmlformats.org/officeDocument/2006/relationships/slide" Target="slides/slide105.xml"/><Relationship Id="rId106" Type="http://schemas.openxmlformats.org/officeDocument/2006/relationships/slide" Target="slides/slide104.xml"/><Relationship Id="rId105" Type="http://schemas.openxmlformats.org/officeDocument/2006/relationships/slide" Target="slides/slide103.xml"/><Relationship Id="rId104" Type="http://schemas.openxmlformats.org/officeDocument/2006/relationships/slide" Target="slides/slide102.xml"/><Relationship Id="rId103" Type="http://schemas.openxmlformats.org/officeDocument/2006/relationships/slide" Target="slides/slide101.xml"/><Relationship Id="rId102" Type="http://schemas.openxmlformats.org/officeDocument/2006/relationships/slide" Target="slides/slide100.xml"/><Relationship Id="rId101" Type="http://schemas.openxmlformats.org/officeDocument/2006/relationships/slide" Target="slides/slide99.xml"/><Relationship Id="rId100" Type="http://schemas.openxmlformats.org/officeDocument/2006/relationships/slide" Target="slides/slide98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A6290-1830-4F6F-9252-B16FDBB19BB5}" type="doc">
      <dgm:prSet loTypeId="urn:microsoft.com/office/officeart/2005/8/layout/cycle1" loCatId="cycle" qsTypeId="urn:microsoft.com/office/officeart/2005/8/quickstyle/simple4#1" qsCatId="simple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EE047E2E-70F9-4488-B457-E12BC4D385B2}">
      <dgm:prSet phldrT="[文本]"/>
      <dgm:spPr/>
      <dgm:t>
        <a:bodyPr/>
        <a:lstStyle/>
        <a:p>
          <a:r>
            <a:rPr lang="zh-CN" altLang="en-US" b="1" dirty="0" smtClean="0">
              <a:effectLst/>
            </a:rPr>
            <a:t>检测</a:t>
          </a:r>
          <a:endParaRPr lang="zh-CN" altLang="en-US" b="1" dirty="0">
            <a:effectLst/>
          </a:endParaRPr>
        </a:p>
      </dgm:t>
    </dgm:pt>
    <dgm:pt modelId="{E416FBD4-364C-43B9-A244-37404366B2BB}" cxnId="{1BD7E5A9-804B-49A2-8573-D73BDA71E781}" type="parTrans">
      <dgm:prSet/>
      <dgm:spPr/>
      <dgm:t>
        <a:bodyPr/>
        <a:lstStyle/>
        <a:p>
          <a:endParaRPr lang="zh-CN" altLang="en-US"/>
        </a:p>
      </dgm:t>
    </dgm:pt>
    <dgm:pt modelId="{F11B1730-BFE7-407F-93B7-8C674E624796}" cxnId="{1BD7E5A9-804B-49A2-8573-D73BDA71E781}" type="sibTrans">
      <dgm:prSet/>
      <dgm:spPr/>
      <dgm:t>
        <a:bodyPr/>
        <a:lstStyle/>
        <a:p>
          <a:endParaRPr lang="zh-CN" altLang="en-US"/>
        </a:p>
      </dgm:t>
    </dgm:pt>
    <dgm:pt modelId="{96733CD6-4478-41D2-9F98-C683918765A1}">
      <dgm:prSet phldrT="[文本]"/>
      <dgm:spPr/>
      <dgm:t>
        <a:bodyPr/>
        <a:lstStyle/>
        <a:p>
          <a:r>
            <a:rPr lang="zh-CN" altLang="en-US" b="1" dirty="0" smtClean="0">
              <a:effectLst/>
            </a:rPr>
            <a:t>评估</a:t>
          </a:r>
          <a:endParaRPr lang="zh-CN" altLang="en-US" b="1" dirty="0">
            <a:effectLst/>
          </a:endParaRPr>
        </a:p>
      </dgm:t>
    </dgm:pt>
    <dgm:pt modelId="{4F7D86C5-707C-41CF-A923-F04F1EA63C98}" cxnId="{EBD9A487-8647-44F1-A100-8BE6030E6551}" type="parTrans">
      <dgm:prSet/>
      <dgm:spPr/>
      <dgm:t>
        <a:bodyPr/>
        <a:lstStyle/>
        <a:p>
          <a:endParaRPr lang="zh-CN" altLang="en-US"/>
        </a:p>
      </dgm:t>
    </dgm:pt>
    <dgm:pt modelId="{D7DDB685-0A6F-4188-9BBF-91C9F45BA029}" cxnId="{EBD9A487-8647-44F1-A100-8BE6030E6551}" type="sibTrans">
      <dgm:prSet/>
      <dgm:spPr/>
      <dgm:t>
        <a:bodyPr/>
        <a:lstStyle/>
        <a:p>
          <a:endParaRPr lang="zh-CN" altLang="en-US"/>
        </a:p>
      </dgm:t>
    </dgm:pt>
    <dgm:pt modelId="{D241CAFA-F0E6-47FD-9936-C3AE2AF1E82B}">
      <dgm:prSet phldrT="[文本]"/>
      <dgm:spPr/>
      <dgm:t>
        <a:bodyPr/>
        <a:lstStyle/>
        <a:p>
          <a:r>
            <a:rPr lang="zh-CN" altLang="en-US" b="1" dirty="0" smtClean="0">
              <a:effectLst/>
            </a:rPr>
            <a:t>干预</a:t>
          </a:r>
          <a:endParaRPr lang="zh-CN" altLang="en-US" b="1" dirty="0">
            <a:effectLst/>
          </a:endParaRPr>
        </a:p>
      </dgm:t>
    </dgm:pt>
    <dgm:pt modelId="{1DEC24DE-25A9-445D-B75D-5278B8F83ABA}" cxnId="{EB85375B-4CD9-4CE3-96DE-0098B85E80CC}" type="parTrans">
      <dgm:prSet/>
      <dgm:spPr/>
      <dgm:t>
        <a:bodyPr/>
        <a:lstStyle/>
        <a:p>
          <a:endParaRPr lang="zh-CN" altLang="en-US"/>
        </a:p>
      </dgm:t>
    </dgm:pt>
    <dgm:pt modelId="{E25A32D9-FF5D-4BB4-BE5C-21C2C9EE7DE6}" cxnId="{EB85375B-4CD9-4CE3-96DE-0098B85E80CC}" type="sibTrans">
      <dgm:prSet/>
      <dgm:spPr/>
      <dgm:t>
        <a:bodyPr/>
        <a:lstStyle/>
        <a:p>
          <a:endParaRPr lang="zh-CN" altLang="en-US"/>
        </a:p>
      </dgm:t>
    </dgm:pt>
    <dgm:pt modelId="{51214B0E-80D9-4ABA-B5A0-8EAF99D2223E}" type="pres">
      <dgm:prSet presAssocID="{E5EA6290-1830-4F6F-9252-B16FDBB19BB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4AD8C3F-80DC-4A42-B13C-A4A4BD244EAC}" type="pres">
      <dgm:prSet presAssocID="{EE047E2E-70F9-4488-B457-E12BC4D385B2}" presName="dummy" presStyleCnt="0"/>
      <dgm:spPr/>
    </dgm:pt>
    <dgm:pt modelId="{71B241F1-0D84-4C42-A1F8-4A62CDB4907C}" type="pres">
      <dgm:prSet presAssocID="{EE047E2E-70F9-4488-B457-E12BC4D385B2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98DEADF-D6B0-464B-8C5F-DB1BE6251269}" type="pres">
      <dgm:prSet presAssocID="{F11B1730-BFE7-407F-93B7-8C674E624796}" presName="sibTrans" presStyleLbl="node1" presStyleIdx="0" presStyleCnt="3"/>
      <dgm:spPr/>
      <dgm:t>
        <a:bodyPr/>
        <a:lstStyle/>
        <a:p>
          <a:endParaRPr lang="zh-CN" altLang="en-US"/>
        </a:p>
      </dgm:t>
    </dgm:pt>
    <dgm:pt modelId="{664F7F3F-59EB-4B84-8C73-89173C5A45CE}" type="pres">
      <dgm:prSet presAssocID="{96733CD6-4478-41D2-9F98-C683918765A1}" presName="dummy" presStyleCnt="0"/>
      <dgm:spPr/>
    </dgm:pt>
    <dgm:pt modelId="{AF3A7681-42D9-4E48-B0CE-02F69EAB8E4D}" type="pres">
      <dgm:prSet presAssocID="{96733CD6-4478-41D2-9F98-C683918765A1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AD0FD84-C34C-4238-9087-107613197933}" type="pres">
      <dgm:prSet presAssocID="{D7DDB685-0A6F-4188-9BBF-91C9F45BA029}" presName="sibTrans" presStyleLbl="node1" presStyleIdx="1" presStyleCnt="3"/>
      <dgm:spPr/>
      <dgm:t>
        <a:bodyPr/>
        <a:lstStyle/>
        <a:p>
          <a:endParaRPr lang="zh-CN" altLang="en-US"/>
        </a:p>
      </dgm:t>
    </dgm:pt>
    <dgm:pt modelId="{8E6FE9BF-104E-4016-81D4-7F0A830CDD54}" type="pres">
      <dgm:prSet presAssocID="{D241CAFA-F0E6-47FD-9936-C3AE2AF1E82B}" presName="dummy" presStyleCnt="0"/>
      <dgm:spPr/>
    </dgm:pt>
    <dgm:pt modelId="{0D1770C8-4829-4FE6-9935-DD947F5AE874}" type="pres">
      <dgm:prSet presAssocID="{D241CAFA-F0E6-47FD-9936-C3AE2AF1E82B}" presName="node" presStyleLbl="revTx" presStyleIdx="2" presStyleCnt="3" custScaleY="6965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1194138-245C-49CA-863B-88523E4C0991}" type="pres">
      <dgm:prSet presAssocID="{E25A32D9-FF5D-4BB4-BE5C-21C2C9EE7DE6}" presName="sibTrans" presStyleLbl="node1" presStyleIdx="2" presStyleCnt="3"/>
      <dgm:spPr/>
      <dgm:t>
        <a:bodyPr/>
        <a:lstStyle/>
        <a:p>
          <a:endParaRPr lang="zh-CN" altLang="en-US"/>
        </a:p>
      </dgm:t>
    </dgm:pt>
  </dgm:ptLst>
  <dgm:cxnLst>
    <dgm:cxn modelId="{8765A669-91C7-4741-A077-A8FF3F8D68D2}" type="presOf" srcId="{D241CAFA-F0E6-47FD-9936-C3AE2AF1E82B}" destId="{0D1770C8-4829-4FE6-9935-DD947F5AE874}" srcOrd="0" destOrd="0" presId="urn:microsoft.com/office/officeart/2005/8/layout/cycle1"/>
    <dgm:cxn modelId="{EB85375B-4CD9-4CE3-96DE-0098B85E80CC}" srcId="{E5EA6290-1830-4F6F-9252-B16FDBB19BB5}" destId="{D241CAFA-F0E6-47FD-9936-C3AE2AF1E82B}" srcOrd="2" destOrd="0" parTransId="{1DEC24DE-25A9-445D-B75D-5278B8F83ABA}" sibTransId="{E25A32D9-FF5D-4BB4-BE5C-21C2C9EE7DE6}"/>
    <dgm:cxn modelId="{323C251C-2868-4BEA-9715-9BF84F6268EA}" type="presOf" srcId="{E5EA6290-1830-4F6F-9252-B16FDBB19BB5}" destId="{51214B0E-80D9-4ABA-B5A0-8EAF99D2223E}" srcOrd="0" destOrd="0" presId="urn:microsoft.com/office/officeart/2005/8/layout/cycle1"/>
    <dgm:cxn modelId="{6E8D18F4-6F81-4DB7-86D3-189909C7617A}" type="presOf" srcId="{96733CD6-4478-41D2-9F98-C683918765A1}" destId="{AF3A7681-42D9-4E48-B0CE-02F69EAB8E4D}" srcOrd="0" destOrd="0" presId="urn:microsoft.com/office/officeart/2005/8/layout/cycle1"/>
    <dgm:cxn modelId="{1BD7E5A9-804B-49A2-8573-D73BDA71E781}" srcId="{E5EA6290-1830-4F6F-9252-B16FDBB19BB5}" destId="{EE047E2E-70F9-4488-B457-E12BC4D385B2}" srcOrd="0" destOrd="0" parTransId="{E416FBD4-364C-43B9-A244-37404366B2BB}" sibTransId="{F11B1730-BFE7-407F-93B7-8C674E624796}"/>
    <dgm:cxn modelId="{343CFC8D-3325-4811-8A0A-BCC8A86B1CB8}" type="presOf" srcId="{D7DDB685-0A6F-4188-9BBF-91C9F45BA029}" destId="{EAD0FD84-C34C-4238-9087-107613197933}" srcOrd="0" destOrd="0" presId="urn:microsoft.com/office/officeart/2005/8/layout/cycle1"/>
    <dgm:cxn modelId="{BA716EA4-52C8-43E5-A520-2C89DE84C5EF}" type="presOf" srcId="{F11B1730-BFE7-407F-93B7-8C674E624796}" destId="{098DEADF-D6B0-464B-8C5F-DB1BE6251269}" srcOrd="0" destOrd="0" presId="urn:microsoft.com/office/officeart/2005/8/layout/cycle1"/>
    <dgm:cxn modelId="{F5B262E3-710E-473F-A71D-746697A66DFD}" type="presOf" srcId="{E25A32D9-FF5D-4BB4-BE5C-21C2C9EE7DE6}" destId="{81194138-245C-49CA-863B-88523E4C0991}" srcOrd="0" destOrd="0" presId="urn:microsoft.com/office/officeart/2005/8/layout/cycle1"/>
    <dgm:cxn modelId="{B8DD79D7-DD35-4642-8A73-DE62D51DFF21}" type="presOf" srcId="{EE047E2E-70F9-4488-B457-E12BC4D385B2}" destId="{71B241F1-0D84-4C42-A1F8-4A62CDB4907C}" srcOrd="0" destOrd="0" presId="urn:microsoft.com/office/officeart/2005/8/layout/cycle1"/>
    <dgm:cxn modelId="{EBD9A487-8647-44F1-A100-8BE6030E6551}" srcId="{E5EA6290-1830-4F6F-9252-B16FDBB19BB5}" destId="{96733CD6-4478-41D2-9F98-C683918765A1}" srcOrd="1" destOrd="0" parTransId="{4F7D86C5-707C-41CF-A923-F04F1EA63C98}" sibTransId="{D7DDB685-0A6F-4188-9BBF-91C9F45BA029}"/>
    <dgm:cxn modelId="{3D0F63CA-C4A9-4A82-81A0-60A1D683239E}" type="presParOf" srcId="{51214B0E-80D9-4ABA-B5A0-8EAF99D2223E}" destId="{04AD8C3F-80DC-4A42-B13C-A4A4BD244EAC}" srcOrd="0" destOrd="0" presId="urn:microsoft.com/office/officeart/2005/8/layout/cycle1"/>
    <dgm:cxn modelId="{DD864294-F122-4A34-9ECE-BA9F027DED80}" type="presParOf" srcId="{51214B0E-80D9-4ABA-B5A0-8EAF99D2223E}" destId="{71B241F1-0D84-4C42-A1F8-4A62CDB4907C}" srcOrd="1" destOrd="0" presId="urn:microsoft.com/office/officeart/2005/8/layout/cycle1"/>
    <dgm:cxn modelId="{C61E6E18-7A91-4880-8788-E89E0FA07C6F}" type="presParOf" srcId="{51214B0E-80D9-4ABA-B5A0-8EAF99D2223E}" destId="{098DEADF-D6B0-464B-8C5F-DB1BE6251269}" srcOrd="2" destOrd="0" presId="urn:microsoft.com/office/officeart/2005/8/layout/cycle1"/>
    <dgm:cxn modelId="{D2FE4FF1-90BC-4CCB-AB99-899DE7097883}" type="presParOf" srcId="{51214B0E-80D9-4ABA-B5A0-8EAF99D2223E}" destId="{664F7F3F-59EB-4B84-8C73-89173C5A45CE}" srcOrd="3" destOrd="0" presId="urn:microsoft.com/office/officeart/2005/8/layout/cycle1"/>
    <dgm:cxn modelId="{9FC77D3A-FDC2-4F78-8FB7-059E200DC1A4}" type="presParOf" srcId="{51214B0E-80D9-4ABA-B5A0-8EAF99D2223E}" destId="{AF3A7681-42D9-4E48-B0CE-02F69EAB8E4D}" srcOrd="4" destOrd="0" presId="urn:microsoft.com/office/officeart/2005/8/layout/cycle1"/>
    <dgm:cxn modelId="{4EC69E3E-D600-4C70-83F2-AFD7796B3963}" type="presParOf" srcId="{51214B0E-80D9-4ABA-B5A0-8EAF99D2223E}" destId="{EAD0FD84-C34C-4238-9087-107613197933}" srcOrd="5" destOrd="0" presId="urn:microsoft.com/office/officeart/2005/8/layout/cycle1"/>
    <dgm:cxn modelId="{5644B689-9B92-4E01-ADA8-F53B2490DE30}" type="presParOf" srcId="{51214B0E-80D9-4ABA-B5A0-8EAF99D2223E}" destId="{8E6FE9BF-104E-4016-81D4-7F0A830CDD54}" srcOrd="6" destOrd="0" presId="urn:microsoft.com/office/officeart/2005/8/layout/cycle1"/>
    <dgm:cxn modelId="{C26D9DD4-98EB-4FC0-8D88-1C6B230CB65D}" type="presParOf" srcId="{51214B0E-80D9-4ABA-B5A0-8EAF99D2223E}" destId="{0D1770C8-4829-4FE6-9935-DD947F5AE874}" srcOrd="7" destOrd="0" presId="urn:microsoft.com/office/officeart/2005/8/layout/cycle1"/>
    <dgm:cxn modelId="{EC692279-10C7-4DEB-AA8B-B8A7F9CA5CBD}" type="presParOf" srcId="{51214B0E-80D9-4ABA-B5A0-8EAF99D2223E}" destId="{81194138-245C-49CA-863B-88523E4C0991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32857C-5CEA-4E47-BC63-C3DDDC22C9EE}" type="doc">
      <dgm:prSet loTypeId="urn:microsoft.com/office/officeart/2005/8/layout/hProcess9#1" loCatId="process" qsTypeId="urn:microsoft.com/office/officeart/2005/8/quickstyle/3d1#1" qsCatId="3D" csTypeId="urn:microsoft.com/office/officeart/2005/8/colors/colorful1#2" csCatId="colorful" phldr="1"/>
      <dgm:spPr/>
    </dgm:pt>
    <dgm:pt modelId="{0F316CF2-0A52-4010-92B5-E3A422C5927D}">
      <dgm:prSet phldrT="[文本]"/>
      <dgm:spPr/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细胞的衰老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79096D-72D3-459E-ABD6-97D45487956D}" cxnId="{C2A8E36D-A247-467F-BAB6-830AE9AA285F}" type="parTrans">
      <dgm:prSet/>
      <dgm:spPr/>
      <dgm:t>
        <a:bodyPr/>
        <a:lstStyle/>
        <a:p>
          <a:endParaRPr lang="zh-CN" altLang="en-US"/>
        </a:p>
      </dgm:t>
    </dgm:pt>
    <dgm:pt modelId="{4220970E-A474-423C-B3AF-2AD04D4DC74E}" cxnId="{C2A8E36D-A247-467F-BAB6-830AE9AA285F}" type="sibTrans">
      <dgm:prSet/>
      <dgm:spPr/>
      <dgm:t>
        <a:bodyPr/>
        <a:lstStyle/>
        <a:p>
          <a:endParaRPr lang="zh-CN" altLang="en-US"/>
        </a:p>
      </dgm:t>
    </dgm:pt>
    <dgm:pt modelId="{EAC26E23-61B0-4001-96DD-90FFC42400BC}">
      <dgm:prSet phldrT="[文本]"/>
      <dgm:spPr/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组织的衰老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212BA5-AD2D-41E2-8BC3-4A6678316159}" cxnId="{4853744E-BDEB-448C-B67B-B17FE7CD73C5}" type="parTrans">
      <dgm:prSet/>
      <dgm:spPr/>
      <dgm:t>
        <a:bodyPr/>
        <a:lstStyle/>
        <a:p>
          <a:endParaRPr lang="zh-CN" altLang="en-US"/>
        </a:p>
      </dgm:t>
    </dgm:pt>
    <dgm:pt modelId="{09B1D9D1-6BE7-4507-9E9B-DB213427A7C6}" cxnId="{4853744E-BDEB-448C-B67B-B17FE7CD73C5}" type="sibTrans">
      <dgm:prSet/>
      <dgm:spPr/>
      <dgm:t>
        <a:bodyPr/>
        <a:lstStyle/>
        <a:p>
          <a:endParaRPr lang="zh-CN" altLang="en-US"/>
        </a:p>
      </dgm:t>
    </dgm:pt>
    <dgm:pt modelId="{C2184DC0-BDC2-4835-86CB-27AC5AD6F8CB}">
      <dgm:prSet phldrT="[文本]"/>
      <dgm:spPr/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器官的衰老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4911E5-FA98-4D7F-A5E6-0E8C66CE1697}" cxnId="{99BC1D86-0BA7-468C-8A31-14EEFEACEC7E}" type="parTrans">
      <dgm:prSet/>
      <dgm:spPr/>
      <dgm:t>
        <a:bodyPr/>
        <a:lstStyle/>
        <a:p>
          <a:endParaRPr lang="zh-CN" altLang="en-US"/>
        </a:p>
      </dgm:t>
    </dgm:pt>
    <dgm:pt modelId="{45B4F4D4-6FDE-4728-ABC6-A2662C183885}" cxnId="{99BC1D86-0BA7-468C-8A31-14EEFEACEC7E}" type="sibTrans">
      <dgm:prSet/>
      <dgm:spPr/>
      <dgm:t>
        <a:bodyPr/>
        <a:lstStyle/>
        <a:p>
          <a:endParaRPr lang="zh-CN" altLang="en-US"/>
        </a:p>
      </dgm:t>
    </dgm:pt>
    <dgm:pt modelId="{40A40725-0317-43C0-909A-4B130FD98D6A}">
      <dgm:prSet phldrT="[文本]"/>
      <dgm:spPr/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人体的衰老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93B60-61BB-464B-B972-6CE750B99CC5}" cxnId="{BF1673EC-571C-438F-AE47-D457FD80D6C1}" type="parTrans">
      <dgm:prSet/>
      <dgm:spPr/>
      <dgm:t>
        <a:bodyPr/>
        <a:lstStyle/>
        <a:p>
          <a:endParaRPr lang="zh-CN" altLang="en-US"/>
        </a:p>
      </dgm:t>
    </dgm:pt>
    <dgm:pt modelId="{EC2865D9-CA8A-430E-A565-5E8E5D0809E6}" cxnId="{BF1673EC-571C-438F-AE47-D457FD80D6C1}" type="sibTrans">
      <dgm:prSet/>
      <dgm:spPr/>
      <dgm:t>
        <a:bodyPr/>
        <a:lstStyle/>
        <a:p>
          <a:endParaRPr lang="zh-CN" altLang="en-US"/>
        </a:p>
      </dgm:t>
    </dgm:pt>
    <dgm:pt modelId="{F94DBD6B-FC56-49A4-B785-B7986A3119D0}" type="pres">
      <dgm:prSet presAssocID="{EA32857C-5CEA-4E47-BC63-C3DDDC22C9EE}" presName="CompostProcess" presStyleCnt="0">
        <dgm:presLayoutVars>
          <dgm:dir/>
          <dgm:resizeHandles val="exact"/>
        </dgm:presLayoutVars>
      </dgm:prSet>
      <dgm:spPr/>
    </dgm:pt>
    <dgm:pt modelId="{35907851-10CC-46FC-80E2-55C00C1BEDA2}" type="pres">
      <dgm:prSet presAssocID="{EA32857C-5CEA-4E47-BC63-C3DDDC22C9EE}" presName="arrow" presStyleLbl="bgShp" presStyleIdx="0" presStyleCnt="1"/>
      <dgm:spPr/>
    </dgm:pt>
    <dgm:pt modelId="{F4FCFFDE-C5E4-424E-909B-1C6BEF41AA81}" type="pres">
      <dgm:prSet presAssocID="{EA32857C-5CEA-4E47-BC63-C3DDDC22C9EE}" presName="linearProcess" presStyleCnt="0"/>
      <dgm:spPr/>
    </dgm:pt>
    <dgm:pt modelId="{8FB0DD9F-78C4-49D7-9764-12736240D15F}" type="pres">
      <dgm:prSet presAssocID="{0F316CF2-0A52-4010-92B5-E3A422C5927D}" presName="textNode" presStyleLbl="node1" presStyleIdx="0" presStyleCnt="4" custScaleY="620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CB6AAC2-264D-4720-AFBE-810C535863FD}" type="pres">
      <dgm:prSet presAssocID="{4220970E-A474-423C-B3AF-2AD04D4DC74E}" presName="sibTrans" presStyleCnt="0"/>
      <dgm:spPr/>
    </dgm:pt>
    <dgm:pt modelId="{9C1D66BE-ED3A-4DC3-A81D-D852F53BE5AC}" type="pres">
      <dgm:prSet presAssocID="{EAC26E23-61B0-4001-96DD-90FFC42400BC}" presName="textNode" presStyleLbl="node1" presStyleIdx="1" presStyleCnt="4" custScaleY="620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CCEB3DF-47C4-4792-93BA-E7084A2A85AE}" type="pres">
      <dgm:prSet presAssocID="{09B1D9D1-6BE7-4507-9E9B-DB213427A7C6}" presName="sibTrans" presStyleCnt="0"/>
      <dgm:spPr/>
    </dgm:pt>
    <dgm:pt modelId="{CDDA29D8-60B0-4531-A88C-DD5F0790F605}" type="pres">
      <dgm:prSet presAssocID="{C2184DC0-BDC2-4835-86CB-27AC5AD6F8CB}" presName="textNode" presStyleLbl="node1" presStyleIdx="2" presStyleCnt="4" custScaleY="620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1AD87F0-2951-41D0-BEF7-514017DCBD4E}" type="pres">
      <dgm:prSet presAssocID="{45B4F4D4-6FDE-4728-ABC6-A2662C183885}" presName="sibTrans" presStyleCnt="0"/>
      <dgm:spPr/>
    </dgm:pt>
    <dgm:pt modelId="{FD9D2C74-8111-435D-BBC7-06CC73F6CCC5}" type="pres">
      <dgm:prSet presAssocID="{40A40725-0317-43C0-909A-4B130FD98D6A}" presName="textNode" presStyleLbl="node1" presStyleIdx="3" presStyleCnt="4" custScaleY="620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7DF9007-9DC3-42F5-A97F-E92DACBBD03C}" type="presOf" srcId="{40A40725-0317-43C0-909A-4B130FD98D6A}" destId="{FD9D2C74-8111-435D-BBC7-06CC73F6CCC5}" srcOrd="0" destOrd="0" presId="urn:microsoft.com/office/officeart/2005/8/layout/hProcess9#1"/>
    <dgm:cxn modelId="{0B2D51CC-5FA1-43D3-B6A6-E0EDDCDCE7D2}" type="presOf" srcId="{EAC26E23-61B0-4001-96DD-90FFC42400BC}" destId="{9C1D66BE-ED3A-4DC3-A81D-D852F53BE5AC}" srcOrd="0" destOrd="0" presId="urn:microsoft.com/office/officeart/2005/8/layout/hProcess9#1"/>
    <dgm:cxn modelId="{E5F3647F-25AF-49F0-A49B-2A0CC8DD524B}" type="presOf" srcId="{EA32857C-5CEA-4E47-BC63-C3DDDC22C9EE}" destId="{F94DBD6B-FC56-49A4-B785-B7986A3119D0}" srcOrd="0" destOrd="0" presId="urn:microsoft.com/office/officeart/2005/8/layout/hProcess9#1"/>
    <dgm:cxn modelId="{C2A8E36D-A247-467F-BAB6-830AE9AA285F}" srcId="{EA32857C-5CEA-4E47-BC63-C3DDDC22C9EE}" destId="{0F316CF2-0A52-4010-92B5-E3A422C5927D}" srcOrd="0" destOrd="0" parTransId="{C679096D-72D3-459E-ABD6-97D45487956D}" sibTransId="{4220970E-A474-423C-B3AF-2AD04D4DC74E}"/>
    <dgm:cxn modelId="{13C82EF4-2945-46C0-8D00-B85539890DA9}" type="presOf" srcId="{C2184DC0-BDC2-4835-86CB-27AC5AD6F8CB}" destId="{CDDA29D8-60B0-4531-A88C-DD5F0790F605}" srcOrd="0" destOrd="0" presId="urn:microsoft.com/office/officeart/2005/8/layout/hProcess9#1"/>
    <dgm:cxn modelId="{BF1673EC-571C-438F-AE47-D457FD80D6C1}" srcId="{EA32857C-5CEA-4E47-BC63-C3DDDC22C9EE}" destId="{40A40725-0317-43C0-909A-4B130FD98D6A}" srcOrd="3" destOrd="0" parTransId="{FD593B60-61BB-464B-B972-6CE750B99CC5}" sibTransId="{EC2865D9-CA8A-430E-A565-5E8E5D0809E6}"/>
    <dgm:cxn modelId="{4853744E-BDEB-448C-B67B-B17FE7CD73C5}" srcId="{EA32857C-5CEA-4E47-BC63-C3DDDC22C9EE}" destId="{EAC26E23-61B0-4001-96DD-90FFC42400BC}" srcOrd="1" destOrd="0" parTransId="{8C212BA5-AD2D-41E2-8BC3-4A6678316159}" sibTransId="{09B1D9D1-6BE7-4507-9E9B-DB213427A7C6}"/>
    <dgm:cxn modelId="{99BC1D86-0BA7-468C-8A31-14EEFEACEC7E}" srcId="{EA32857C-5CEA-4E47-BC63-C3DDDC22C9EE}" destId="{C2184DC0-BDC2-4835-86CB-27AC5AD6F8CB}" srcOrd="2" destOrd="0" parTransId="{184911E5-FA98-4D7F-A5E6-0E8C66CE1697}" sibTransId="{45B4F4D4-6FDE-4728-ABC6-A2662C183885}"/>
    <dgm:cxn modelId="{BEF928A6-8292-4825-947D-D9E01B5FDF74}" type="presOf" srcId="{0F316CF2-0A52-4010-92B5-E3A422C5927D}" destId="{8FB0DD9F-78C4-49D7-9764-12736240D15F}" srcOrd="0" destOrd="0" presId="urn:microsoft.com/office/officeart/2005/8/layout/hProcess9#1"/>
    <dgm:cxn modelId="{7906C8B4-EDCE-4EB7-AD2A-EAD6B178B0FC}" type="presParOf" srcId="{F94DBD6B-FC56-49A4-B785-B7986A3119D0}" destId="{35907851-10CC-46FC-80E2-55C00C1BEDA2}" srcOrd="0" destOrd="0" presId="urn:microsoft.com/office/officeart/2005/8/layout/hProcess9#1"/>
    <dgm:cxn modelId="{8D1623D1-AB2A-4152-A488-56077711E090}" type="presParOf" srcId="{F94DBD6B-FC56-49A4-B785-B7986A3119D0}" destId="{F4FCFFDE-C5E4-424E-909B-1C6BEF41AA81}" srcOrd="1" destOrd="0" presId="urn:microsoft.com/office/officeart/2005/8/layout/hProcess9#1"/>
    <dgm:cxn modelId="{DDB067AC-3850-4308-9723-FEC7FB85FB65}" type="presParOf" srcId="{F4FCFFDE-C5E4-424E-909B-1C6BEF41AA81}" destId="{8FB0DD9F-78C4-49D7-9764-12736240D15F}" srcOrd="0" destOrd="0" presId="urn:microsoft.com/office/officeart/2005/8/layout/hProcess9#1"/>
    <dgm:cxn modelId="{B74A418D-EC33-4544-AE5B-C042B7078CF7}" type="presParOf" srcId="{F4FCFFDE-C5E4-424E-909B-1C6BEF41AA81}" destId="{CCB6AAC2-264D-4720-AFBE-810C535863FD}" srcOrd="1" destOrd="0" presId="urn:microsoft.com/office/officeart/2005/8/layout/hProcess9#1"/>
    <dgm:cxn modelId="{5137125D-8C05-4118-8E28-4F6AE25913BD}" type="presParOf" srcId="{F4FCFFDE-C5E4-424E-909B-1C6BEF41AA81}" destId="{9C1D66BE-ED3A-4DC3-A81D-D852F53BE5AC}" srcOrd="2" destOrd="0" presId="urn:microsoft.com/office/officeart/2005/8/layout/hProcess9#1"/>
    <dgm:cxn modelId="{133DE97C-7B95-496E-B8CA-DFFD67A5D920}" type="presParOf" srcId="{F4FCFFDE-C5E4-424E-909B-1C6BEF41AA81}" destId="{1CCEB3DF-47C4-4792-93BA-E7084A2A85AE}" srcOrd="3" destOrd="0" presId="urn:microsoft.com/office/officeart/2005/8/layout/hProcess9#1"/>
    <dgm:cxn modelId="{09AD81A8-5B54-4D31-BE3C-D805A357255F}" type="presParOf" srcId="{F4FCFFDE-C5E4-424E-909B-1C6BEF41AA81}" destId="{CDDA29D8-60B0-4531-A88C-DD5F0790F605}" srcOrd="4" destOrd="0" presId="urn:microsoft.com/office/officeart/2005/8/layout/hProcess9#1"/>
    <dgm:cxn modelId="{858EFD00-B1E2-413B-9A16-6B6A1572BAB8}" type="presParOf" srcId="{F4FCFFDE-C5E4-424E-909B-1C6BEF41AA81}" destId="{81AD87F0-2951-41D0-BEF7-514017DCBD4E}" srcOrd="5" destOrd="0" presId="urn:microsoft.com/office/officeart/2005/8/layout/hProcess9#1"/>
    <dgm:cxn modelId="{36940B21-7EFC-4D9B-A51A-C2C18859E937}" type="presParOf" srcId="{F4FCFFDE-C5E4-424E-909B-1C6BEF41AA81}" destId="{FD9D2C74-8111-435D-BBC7-06CC73F6CCC5}" srcOrd="6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FCF58A-FCD4-4E0B-8C32-2B17500FADFD}" type="doc">
      <dgm:prSet loTypeId="urn:microsoft.com/office/officeart/2005/8/layout/radial1#1" loCatId="relationship" qsTypeId="urn:microsoft.com/office/officeart/2005/8/quickstyle/3d1#2" qsCatId="3D" csTypeId="urn:microsoft.com/office/officeart/2005/8/colors/colorful1#2" csCatId="colorful" phldr="1"/>
      <dgm:spPr/>
      <dgm:t>
        <a:bodyPr/>
        <a:lstStyle/>
        <a:p>
          <a:endParaRPr lang="zh-CN" altLang="en-US"/>
        </a:p>
      </dgm:t>
    </dgm:pt>
    <dgm:pt modelId="{51B258BB-E3CC-4B38-9B64-8801F9C26F21}">
      <dgm:prSet phldrT="[文本]" phldr="0" custT="1"/>
      <dgm:spPr/>
      <dgm:t>
        <a:bodyPr vert="horz" wrap="square"/>
        <a:lstStyle/>
        <a:p>
          <a:pPr eaLnBrk="1" fontAlgn="auto" latinLnBrk="0" hangingPunct="1">
            <a:lnSpc>
              <a:spcPts val="5000"/>
            </a:lnSpc>
            <a:spcBef>
              <a:spcPct val="0"/>
            </a:spcBef>
            <a:spcAft>
              <a:spcPts val="0"/>
            </a:spcAft>
          </a:pPr>
          <a:r>
            <a:rPr lang="zh-CN" alt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养生</a:t>
          </a:r>
          <a:endParaRPr lang="en-US" altLang="zh-CN" sz="5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eaLnBrk="1" fontAlgn="auto" latinLnBrk="0" hangingPunct="1">
            <a:lnSpc>
              <a:spcPts val="5000"/>
            </a:lnSpc>
            <a:spcBef>
              <a:spcPct val="0"/>
            </a:spcBef>
            <a:spcAft>
              <a:spcPts val="0"/>
            </a:spcAft>
          </a:pPr>
          <a:r>
            <a:rPr lang="zh-CN" alt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保健</a:t>
          </a:r>
          <a:endParaRPr lang="zh-CN" altLang="en-US" sz="5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E19376-AA15-450A-A27D-DC5EFB868B51}" cxnId="{11539755-FE86-43DA-B4CC-DA9256476835}" type="parTrans">
      <dgm:prSet/>
      <dgm:spPr/>
      <dgm:t>
        <a:bodyPr/>
        <a:lstStyle/>
        <a:p>
          <a:endParaRPr lang="zh-CN" altLang="en-US"/>
        </a:p>
      </dgm:t>
    </dgm:pt>
    <dgm:pt modelId="{5601177E-CAB8-40F5-9321-635D96D8088C}" cxnId="{11539755-FE86-43DA-B4CC-DA9256476835}" type="sibTrans">
      <dgm:prSet/>
      <dgm:spPr/>
      <dgm:t>
        <a:bodyPr/>
        <a:lstStyle/>
        <a:p>
          <a:endParaRPr lang="zh-CN" altLang="en-US"/>
        </a:p>
      </dgm:t>
    </dgm:pt>
    <dgm:pt modelId="{7AD1C304-BCB3-4360-9F11-05280FE1F2C8}">
      <dgm:prSet phldrT="[文本]" custT="1"/>
      <dgm:spPr/>
      <dgm:t>
        <a:bodyPr/>
        <a:lstStyle/>
        <a:p>
          <a:r>
            <a:rPr lang="zh-CN" alt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通</a:t>
          </a:r>
          <a:endParaRPr lang="zh-CN" altLang="en-US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B0A5CF-D98B-4199-8F5C-B77E90E19B14}" cxnId="{33649934-F232-4FEC-9151-B23B301427E6}" type="parTrans">
      <dgm:prSet/>
      <dgm:spPr/>
      <dgm:t>
        <a:bodyPr/>
        <a:lstStyle/>
        <a:p>
          <a:endParaRPr lang="zh-CN" altLang="en-US"/>
        </a:p>
      </dgm:t>
    </dgm:pt>
    <dgm:pt modelId="{96531A31-6DD0-4B12-A378-ADFEC914C6D2}" cxnId="{33649934-F232-4FEC-9151-B23B301427E6}" type="sibTrans">
      <dgm:prSet/>
      <dgm:spPr/>
      <dgm:t>
        <a:bodyPr/>
        <a:lstStyle/>
        <a:p>
          <a:endParaRPr lang="zh-CN" altLang="en-US"/>
        </a:p>
      </dgm:t>
    </dgm:pt>
    <dgm:pt modelId="{E2D4CBFA-A783-474E-B2CE-7E92A56B7FF0}">
      <dgm:prSet phldrT="[文本]" custT="1"/>
      <dgm:spPr/>
      <dgm:t>
        <a:bodyPr/>
        <a:lstStyle/>
        <a:p>
          <a:r>
            <a:rPr lang="zh-CN" alt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调</a:t>
          </a:r>
          <a:endParaRPr lang="zh-CN" altLang="en-US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3B1538-E814-49F9-BC01-3C3FDF8263DF}" cxnId="{9AA890B0-8ED1-4074-89B2-C3D16B6678EC}" type="parTrans">
      <dgm:prSet/>
      <dgm:spPr/>
      <dgm:t>
        <a:bodyPr/>
        <a:lstStyle/>
        <a:p>
          <a:endParaRPr lang="zh-CN" altLang="en-US"/>
        </a:p>
      </dgm:t>
    </dgm:pt>
    <dgm:pt modelId="{5891CBC7-7BB4-46C9-894C-170DBDB80F6B}" cxnId="{9AA890B0-8ED1-4074-89B2-C3D16B6678EC}" type="sibTrans">
      <dgm:prSet/>
      <dgm:spPr/>
      <dgm:t>
        <a:bodyPr/>
        <a:lstStyle/>
        <a:p>
          <a:endParaRPr lang="zh-CN" altLang="en-US"/>
        </a:p>
      </dgm:t>
    </dgm:pt>
    <dgm:pt modelId="{39185D94-4578-4F3A-86D6-9F69D470342F}">
      <dgm:prSet phldrT="[文本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zh-CN" alt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排</a:t>
          </a:r>
        </a:p>
      </dgm:t>
    </dgm:pt>
    <dgm:pt modelId="{EDF223BF-7A1B-445C-B78A-AF8B16C2387C}" cxnId="{851B1E89-CD5C-4F84-A936-3DAC4930E289}" type="parTrans">
      <dgm:prSet/>
      <dgm:spPr/>
      <dgm:t>
        <a:bodyPr/>
        <a:lstStyle/>
        <a:p>
          <a:endParaRPr lang="zh-CN" altLang="en-US"/>
        </a:p>
      </dgm:t>
    </dgm:pt>
    <dgm:pt modelId="{A023B431-12C7-4449-89CF-D30C193DCFD1}" cxnId="{851B1E89-CD5C-4F84-A936-3DAC4930E289}" type="sibTrans">
      <dgm:prSet/>
      <dgm:spPr/>
      <dgm:t>
        <a:bodyPr/>
        <a:lstStyle/>
        <a:p>
          <a:endParaRPr lang="zh-CN" altLang="en-US"/>
        </a:p>
      </dgm:t>
    </dgm:pt>
    <dgm:pt modelId="{0D75B180-22C0-4408-B158-7BB93171A977}">
      <dgm:prSet phldrT="[文本]" custT="1"/>
      <dgm:spPr/>
      <dgm:t>
        <a:bodyPr/>
        <a:lstStyle/>
        <a:p>
          <a:r>
            <a:rPr lang="zh-CN" alt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补</a:t>
          </a:r>
          <a:endParaRPr lang="zh-CN" altLang="en-US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8297C6-43ED-4E35-BB4C-9ACE4A367EE7}" cxnId="{35B40938-5CF3-4EE8-B54E-947795B9F74C}" type="parTrans">
      <dgm:prSet/>
      <dgm:spPr/>
      <dgm:t>
        <a:bodyPr/>
        <a:lstStyle/>
        <a:p>
          <a:endParaRPr lang="zh-CN" altLang="en-US"/>
        </a:p>
      </dgm:t>
    </dgm:pt>
    <dgm:pt modelId="{E771862C-B360-43CF-99F3-613598B28345}" cxnId="{35B40938-5CF3-4EE8-B54E-947795B9F74C}" type="sibTrans">
      <dgm:prSet/>
      <dgm:spPr/>
      <dgm:t>
        <a:bodyPr/>
        <a:lstStyle/>
        <a:p>
          <a:endParaRPr lang="zh-CN" altLang="en-US"/>
        </a:p>
      </dgm:t>
    </dgm:pt>
    <dgm:pt modelId="{28D2E25A-040D-4242-A167-C313F2311A3F}" type="pres">
      <dgm:prSet presAssocID="{D7FCF58A-FCD4-4E0B-8C32-2B17500FADF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D9A4DC2-C60D-46A6-A6A4-0143241C3972}" type="pres">
      <dgm:prSet presAssocID="{51B258BB-E3CC-4B38-9B64-8801F9C26F21}" presName="centerShape" presStyleLbl="node0" presStyleIdx="0" presStyleCnt="1" custScaleX="157879" custScaleY="128759" custLinFactNeighborX="210" custLinFactNeighborY="420"/>
      <dgm:spPr/>
      <dgm:t>
        <a:bodyPr/>
        <a:lstStyle/>
        <a:p>
          <a:endParaRPr lang="zh-CN" altLang="en-US"/>
        </a:p>
      </dgm:t>
    </dgm:pt>
    <dgm:pt modelId="{CEAEB9DA-1211-44CC-BE17-8FEB33CB763C}" type="pres">
      <dgm:prSet presAssocID="{ECB0A5CF-D98B-4199-8F5C-B77E90E19B14}" presName="Name9" presStyleLbl="parChTrans1D2" presStyleIdx="0" presStyleCnt="4"/>
      <dgm:spPr/>
      <dgm:t>
        <a:bodyPr/>
        <a:lstStyle/>
        <a:p>
          <a:endParaRPr lang="zh-CN" altLang="en-US"/>
        </a:p>
      </dgm:t>
    </dgm:pt>
    <dgm:pt modelId="{3D21BEF5-3932-40EA-BD27-9DF7175825D2}" type="pres">
      <dgm:prSet presAssocID="{ECB0A5CF-D98B-4199-8F5C-B77E90E19B14}" presName="connTx" presStyleLbl="parChTrans1D2" presStyleIdx="0" presStyleCnt="4"/>
      <dgm:spPr/>
      <dgm:t>
        <a:bodyPr/>
        <a:lstStyle/>
        <a:p>
          <a:endParaRPr lang="zh-CN" altLang="en-US"/>
        </a:p>
      </dgm:t>
    </dgm:pt>
    <dgm:pt modelId="{4F23EE74-9FE2-400A-87C0-3375D4E685C3}" type="pres">
      <dgm:prSet presAssocID="{7AD1C304-BCB3-4360-9F11-05280FE1F2C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335A19-A3A0-42B4-B6F5-96139C3903DA}" type="pres">
      <dgm:prSet presAssocID="{463B1538-E814-49F9-BC01-3C3FDF8263DF}" presName="Name9" presStyleLbl="parChTrans1D2" presStyleIdx="1" presStyleCnt="4"/>
      <dgm:spPr/>
      <dgm:t>
        <a:bodyPr/>
        <a:lstStyle/>
        <a:p>
          <a:endParaRPr lang="zh-CN" altLang="en-US"/>
        </a:p>
      </dgm:t>
    </dgm:pt>
    <dgm:pt modelId="{EEEC5750-3D3A-42C4-9590-4771220C5329}" type="pres">
      <dgm:prSet presAssocID="{463B1538-E814-49F9-BC01-3C3FDF8263DF}" presName="connTx" presStyleLbl="parChTrans1D2" presStyleIdx="1" presStyleCnt="4"/>
      <dgm:spPr/>
      <dgm:t>
        <a:bodyPr/>
        <a:lstStyle/>
        <a:p>
          <a:endParaRPr lang="zh-CN" altLang="en-US"/>
        </a:p>
      </dgm:t>
    </dgm:pt>
    <dgm:pt modelId="{DDB0BFFB-56B0-4F9A-A02C-EBF1B0C43717}" type="pres">
      <dgm:prSet presAssocID="{E2D4CBFA-A783-474E-B2CE-7E92A56B7FF0}" presName="node" presStyleLbl="node1" presStyleIdx="1" presStyleCnt="4" custRadScaleRad="130649" custRadScaleInc="40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DB75A3B-8FBC-40B8-A893-666084BF545F}" type="pres">
      <dgm:prSet presAssocID="{EDF223BF-7A1B-445C-B78A-AF8B16C2387C}" presName="Name9" presStyleLbl="parChTrans1D2" presStyleIdx="2" presStyleCnt="4"/>
      <dgm:spPr/>
      <dgm:t>
        <a:bodyPr/>
        <a:lstStyle/>
        <a:p>
          <a:endParaRPr lang="zh-CN" altLang="en-US"/>
        </a:p>
      </dgm:t>
    </dgm:pt>
    <dgm:pt modelId="{D981ED00-F5E6-42F7-A43C-DD9DD97736B6}" type="pres">
      <dgm:prSet presAssocID="{EDF223BF-7A1B-445C-B78A-AF8B16C2387C}" presName="connTx" presStyleLbl="parChTrans1D2" presStyleIdx="2" presStyleCnt="4"/>
      <dgm:spPr/>
      <dgm:t>
        <a:bodyPr/>
        <a:lstStyle/>
        <a:p>
          <a:endParaRPr lang="zh-CN" altLang="en-US"/>
        </a:p>
      </dgm:t>
    </dgm:pt>
    <dgm:pt modelId="{001DAD50-B0AE-47B3-B84E-BA25B2CE7E1D}" type="pres">
      <dgm:prSet presAssocID="{39185D94-4578-4F3A-86D6-9F69D470342F}" presName="node" presStyleLbl="node1" presStyleIdx="2" presStyleCnt="4" custRadScaleRad="100553" custRadScaleInc="3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77E17B7-9294-47D9-97E4-9B09BF7F178F}" type="pres">
      <dgm:prSet presAssocID="{158297C6-43ED-4E35-BB4C-9ACE4A367EE7}" presName="Name9" presStyleLbl="parChTrans1D2" presStyleIdx="3" presStyleCnt="4"/>
      <dgm:spPr/>
      <dgm:t>
        <a:bodyPr/>
        <a:lstStyle/>
        <a:p>
          <a:endParaRPr lang="zh-CN" altLang="en-US"/>
        </a:p>
      </dgm:t>
    </dgm:pt>
    <dgm:pt modelId="{FE548D11-7E86-4737-B094-18743668282B}" type="pres">
      <dgm:prSet presAssocID="{158297C6-43ED-4E35-BB4C-9ACE4A367EE7}" presName="connTx" presStyleLbl="parChTrans1D2" presStyleIdx="3" presStyleCnt="4"/>
      <dgm:spPr/>
      <dgm:t>
        <a:bodyPr/>
        <a:lstStyle/>
        <a:p>
          <a:endParaRPr lang="zh-CN" altLang="en-US"/>
        </a:p>
      </dgm:t>
    </dgm:pt>
    <dgm:pt modelId="{53DEAD77-53DB-4741-A1BB-60807AED0A48}" type="pres">
      <dgm:prSet presAssocID="{0D75B180-22C0-4408-B158-7BB93171A977}" presName="node" presStyleLbl="node1" presStyleIdx="3" presStyleCnt="4" custRadScaleRad="126451" custRadScaleInc="-42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01A5F74-FC3C-4757-A3D8-D1301C93B4EE}" type="presOf" srcId="{158297C6-43ED-4E35-BB4C-9ACE4A367EE7}" destId="{177E17B7-9294-47D9-97E4-9B09BF7F178F}" srcOrd="0" destOrd="0" presId="urn:microsoft.com/office/officeart/2005/8/layout/radial1#1"/>
    <dgm:cxn modelId="{E33E5112-4B65-4451-8135-7A97EBF1FE43}" type="presOf" srcId="{E2D4CBFA-A783-474E-B2CE-7E92A56B7FF0}" destId="{DDB0BFFB-56B0-4F9A-A02C-EBF1B0C43717}" srcOrd="0" destOrd="0" presId="urn:microsoft.com/office/officeart/2005/8/layout/radial1#1"/>
    <dgm:cxn modelId="{D7292EED-3F1F-4707-8FEA-B24D5F6425DD}" type="presOf" srcId="{EDF223BF-7A1B-445C-B78A-AF8B16C2387C}" destId="{D981ED00-F5E6-42F7-A43C-DD9DD97736B6}" srcOrd="1" destOrd="0" presId="urn:microsoft.com/office/officeart/2005/8/layout/radial1#1"/>
    <dgm:cxn modelId="{2D7602CE-49E0-4D75-99C4-583850CB2B22}" type="presOf" srcId="{7AD1C304-BCB3-4360-9F11-05280FE1F2C8}" destId="{4F23EE74-9FE2-400A-87C0-3375D4E685C3}" srcOrd="0" destOrd="0" presId="urn:microsoft.com/office/officeart/2005/8/layout/radial1#1"/>
    <dgm:cxn modelId="{A8CF1231-E790-4304-8DF8-0F9F330C118D}" type="presOf" srcId="{ECB0A5CF-D98B-4199-8F5C-B77E90E19B14}" destId="{3D21BEF5-3932-40EA-BD27-9DF7175825D2}" srcOrd="1" destOrd="0" presId="urn:microsoft.com/office/officeart/2005/8/layout/radial1#1"/>
    <dgm:cxn modelId="{9AA890B0-8ED1-4074-89B2-C3D16B6678EC}" srcId="{51B258BB-E3CC-4B38-9B64-8801F9C26F21}" destId="{E2D4CBFA-A783-474E-B2CE-7E92A56B7FF0}" srcOrd="1" destOrd="0" parTransId="{463B1538-E814-49F9-BC01-3C3FDF8263DF}" sibTransId="{5891CBC7-7BB4-46C9-894C-170DBDB80F6B}"/>
    <dgm:cxn modelId="{8E7F42B3-1B2E-4577-9E16-92E2FCCEEEF8}" type="presOf" srcId="{463B1538-E814-49F9-BC01-3C3FDF8263DF}" destId="{EEEC5750-3D3A-42C4-9590-4771220C5329}" srcOrd="1" destOrd="0" presId="urn:microsoft.com/office/officeart/2005/8/layout/radial1#1"/>
    <dgm:cxn modelId="{11539755-FE86-43DA-B4CC-DA9256476835}" srcId="{D7FCF58A-FCD4-4E0B-8C32-2B17500FADFD}" destId="{51B258BB-E3CC-4B38-9B64-8801F9C26F21}" srcOrd="0" destOrd="0" parTransId="{ADE19376-AA15-450A-A27D-DC5EFB868B51}" sibTransId="{5601177E-CAB8-40F5-9321-635D96D8088C}"/>
    <dgm:cxn modelId="{851B1E89-CD5C-4F84-A936-3DAC4930E289}" srcId="{51B258BB-E3CC-4B38-9B64-8801F9C26F21}" destId="{39185D94-4578-4F3A-86D6-9F69D470342F}" srcOrd="2" destOrd="0" parTransId="{EDF223BF-7A1B-445C-B78A-AF8B16C2387C}" sibTransId="{A023B431-12C7-4449-89CF-D30C193DCFD1}"/>
    <dgm:cxn modelId="{46B6C902-4966-4716-9A13-C310C325F073}" type="presOf" srcId="{39185D94-4578-4F3A-86D6-9F69D470342F}" destId="{001DAD50-B0AE-47B3-B84E-BA25B2CE7E1D}" srcOrd="0" destOrd="0" presId="urn:microsoft.com/office/officeart/2005/8/layout/radial1#1"/>
    <dgm:cxn modelId="{F41B9D24-25D1-49BC-8601-5A4B0AEA5C4F}" type="presOf" srcId="{51B258BB-E3CC-4B38-9B64-8801F9C26F21}" destId="{1D9A4DC2-C60D-46A6-A6A4-0143241C3972}" srcOrd="0" destOrd="0" presId="urn:microsoft.com/office/officeart/2005/8/layout/radial1#1"/>
    <dgm:cxn modelId="{AE4BC50B-1611-4E6B-BD82-BFE86D557DA8}" type="presOf" srcId="{D7FCF58A-FCD4-4E0B-8C32-2B17500FADFD}" destId="{28D2E25A-040D-4242-A167-C313F2311A3F}" srcOrd="0" destOrd="0" presId="urn:microsoft.com/office/officeart/2005/8/layout/radial1#1"/>
    <dgm:cxn modelId="{F271A01E-F040-4F86-A450-1573790F7331}" type="presOf" srcId="{ECB0A5CF-D98B-4199-8F5C-B77E90E19B14}" destId="{CEAEB9DA-1211-44CC-BE17-8FEB33CB763C}" srcOrd="0" destOrd="0" presId="urn:microsoft.com/office/officeart/2005/8/layout/radial1#1"/>
    <dgm:cxn modelId="{35B40938-5CF3-4EE8-B54E-947795B9F74C}" srcId="{51B258BB-E3CC-4B38-9B64-8801F9C26F21}" destId="{0D75B180-22C0-4408-B158-7BB93171A977}" srcOrd="3" destOrd="0" parTransId="{158297C6-43ED-4E35-BB4C-9ACE4A367EE7}" sibTransId="{E771862C-B360-43CF-99F3-613598B28345}"/>
    <dgm:cxn modelId="{E581F623-8BF4-4CAB-8790-6CB0D16834DA}" type="presOf" srcId="{EDF223BF-7A1B-445C-B78A-AF8B16C2387C}" destId="{0DB75A3B-8FBC-40B8-A893-666084BF545F}" srcOrd="0" destOrd="0" presId="urn:microsoft.com/office/officeart/2005/8/layout/radial1#1"/>
    <dgm:cxn modelId="{C3396698-8328-4A43-A198-CBF4DFC2DF33}" type="presOf" srcId="{463B1538-E814-49F9-BC01-3C3FDF8263DF}" destId="{B3335A19-A3A0-42B4-B6F5-96139C3903DA}" srcOrd="0" destOrd="0" presId="urn:microsoft.com/office/officeart/2005/8/layout/radial1#1"/>
    <dgm:cxn modelId="{A177E338-EE89-46D3-A36F-EDFF49EF1C45}" type="presOf" srcId="{158297C6-43ED-4E35-BB4C-9ACE4A367EE7}" destId="{FE548D11-7E86-4737-B094-18743668282B}" srcOrd="1" destOrd="0" presId="urn:microsoft.com/office/officeart/2005/8/layout/radial1#1"/>
    <dgm:cxn modelId="{4D42667A-D259-49D5-B945-88E8024BE65C}" type="presOf" srcId="{0D75B180-22C0-4408-B158-7BB93171A977}" destId="{53DEAD77-53DB-4741-A1BB-60807AED0A48}" srcOrd="0" destOrd="0" presId="urn:microsoft.com/office/officeart/2005/8/layout/radial1#1"/>
    <dgm:cxn modelId="{33649934-F232-4FEC-9151-B23B301427E6}" srcId="{51B258BB-E3CC-4B38-9B64-8801F9C26F21}" destId="{7AD1C304-BCB3-4360-9F11-05280FE1F2C8}" srcOrd="0" destOrd="0" parTransId="{ECB0A5CF-D98B-4199-8F5C-B77E90E19B14}" sibTransId="{96531A31-6DD0-4B12-A378-ADFEC914C6D2}"/>
    <dgm:cxn modelId="{A9074957-D985-46B7-A40C-197482FD32DE}" type="presParOf" srcId="{28D2E25A-040D-4242-A167-C313F2311A3F}" destId="{1D9A4DC2-C60D-46A6-A6A4-0143241C3972}" srcOrd="0" destOrd="0" presId="urn:microsoft.com/office/officeart/2005/8/layout/radial1#1"/>
    <dgm:cxn modelId="{6745B6F7-584F-45FE-B94D-F4051088A689}" type="presParOf" srcId="{28D2E25A-040D-4242-A167-C313F2311A3F}" destId="{CEAEB9DA-1211-44CC-BE17-8FEB33CB763C}" srcOrd="1" destOrd="0" presId="urn:microsoft.com/office/officeart/2005/8/layout/radial1#1"/>
    <dgm:cxn modelId="{DA8E7A4E-1E1A-4EE7-B03D-9B3A91B7C8D2}" type="presParOf" srcId="{CEAEB9DA-1211-44CC-BE17-8FEB33CB763C}" destId="{3D21BEF5-3932-40EA-BD27-9DF7175825D2}" srcOrd="0" destOrd="0" presId="urn:microsoft.com/office/officeart/2005/8/layout/radial1#1"/>
    <dgm:cxn modelId="{F00AC02E-2253-4105-9D1A-6BA99B0B79D2}" type="presParOf" srcId="{28D2E25A-040D-4242-A167-C313F2311A3F}" destId="{4F23EE74-9FE2-400A-87C0-3375D4E685C3}" srcOrd="2" destOrd="0" presId="urn:microsoft.com/office/officeart/2005/8/layout/radial1#1"/>
    <dgm:cxn modelId="{2430ACE3-E54E-4965-A80C-4B61B3D615CA}" type="presParOf" srcId="{28D2E25A-040D-4242-A167-C313F2311A3F}" destId="{B3335A19-A3A0-42B4-B6F5-96139C3903DA}" srcOrd="3" destOrd="0" presId="urn:microsoft.com/office/officeart/2005/8/layout/radial1#1"/>
    <dgm:cxn modelId="{5EE7A9C0-A499-4780-BDC1-C16543DE3159}" type="presParOf" srcId="{B3335A19-A3A0-42B4-B6F5-96139C3903DA}" destId="{EEEC5750-3D3A-42C4-9590-4771220C5329}" srcOrd="0" destOrd="0" presId="urn:microsoft.com/office/officeart/2005/8/layout/radial1#1"/>
    <dgm:cxn modelId="{DFECFBC2-5EF9-47E6-8B8A-4D4B33385DC0}" type="presParOf" srcId="{28D2E25A-040D-4242-A167-C313F2311A3F}" destId="{DDB0BFFB-56B0-4F9A-A02C-EBF1B0C43717}" srcOrd="4" destOrd="0" presId="urn:microsoft.com/office/officeart/2005/8/layout/radial1#1"/>
    <dgm:cxn modelId="{62F2B7BD-5F58-4691-987F-146ABA8DFC24}" type="presParOf" srcId="{28D2E25A-040D-4242-A167-C313F2311A3F}" destId="{0DB75A3B-8FBC-40B8-A893-666084BF545F}" srcOrd="5" destOrd="0" presId="urn:microsoft.com/office/officeart/2005/8/layout/radial1#1"/>
    <dgm:cxn modelId="{82197113-C5C6-4229-9088-6DCD276C3D97}" type="presParOf" srcId="{0DB75A3B-8FBC-40B8-A893-666084BF545F}" destId="{D981ED00-F5E6-42F7-A43C-DD9DD97736B6}" srcOrd="0" destOrd="0" presId="urn:microsoft.com/office/officeart/2005/8/layout/radial1#1"/>
    <dgm:cxn modelId="{FF2DCD9D-55CE-4D20-B248-447C9FD40357}" type="presParOf" srcId="{28D2E25A-040D-4242-A167-C313F2311A3F}" destId="{001DAD50-B0AE-47B3-B84E-BA25B2CE7E1D}" srcOrd="6" destOrd="0" presId="urn:microsoft.com/office/officeart/2005/8/layout/radial1#1"/>
    <dgm:cxn modelId="{F698A373-057B-4E7C-8F6B-CA74A832261E}" type="presParOf" srcId="{28D2E25A-040D-4242-A167-C313F2311A3F}" destId="{177E17B7-9294-47D9-97E4-9B09BF7F178F}" srcOrd="7" destOrd="0" presId="urn:microsoft.com/office/officeart/2005/8/layout/radial1#1"/>
    <dgm:cxn modelId="{44891ABC-3808-4B38-9C68-0EA064CE375D}" type="presParOf" srcId="{177E17B7-9294-47D9-97E4-9B09BF7F178F}" destId="{FE548D11-7E86-4737-B094-18743668282B}" srcOrd="0" destOrd="0" presId="urn:microsoft.com/office/officeart/2005/8/layout/radial1#1"/>
    <dgm:cxn modelId="{79D4AF89-4508-4D07-A62B-FF049908914B}" type="presParOf" srcId="{28D2E25A-040D-4242-A167-C313F2311A3F}" destId="{53DEAD77-53DB-4741-A1BB-60807AED0A48}" srcOrd="8" destOrd="0" presId="urn:microsoft.com/office/officeart/2005/8/layout/radial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DCCA84-845D-4AFA-B5C9-F6524C28B363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accent1" phldr="0"/>
      <dgm:spPr/>
      <dgm:t>
        <a:bodyPr/>
        <a:p>
          <a:endParaRPr lang="zh-CN" altLang="en-US"/>
        </a:p>
      </dgm:t>
    </dgm:pt>
    <dgm:pt modelId="{3B7D232D-7CD3-4CE8-9F64-CD8AC0A8F086}">
      <dgm:prSet phldrT="[文本]" phldr="0" custT="0"/>
      <dgm:spPr/>
      <dgm:t>
        <a:bodyPr vert="horz" wrap="square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人生</a:t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7F2A52F-E9AF-4FE6-B5CD-C166BF0ADD11}" cxnId="{0470021E-9893-475E-98EB-5EFC034AFA06}" type="parTrans">
      <dgm:prSet/>
      <dgm:spPr/>
      <dgm:t>
        <a:bodyPr/>
        <a:p>
          <a:endParaRPr lang="zh-CN" altLang="en-US"/>
        </a:p>
      </dgm:t>
    </dgm:pt>
    <dgm:pt modelId="{30BC1A13-A670-40BD-AA58-D31C951E8C01}" cxnId="{0470021E-9893-475E-98EB-5EFC034AFA06}" type="sibTrans">
      <dgm:prSet/>
      <dgm:spPr/>
      <dgm:t>
        <a:bodyPr/>
        <a:p>
          <a:endParaRPr lang="zh-CN" altLang="en-US"/>
        </a:p>
      </dgm:t>
    </dgm:pt>
    <dgm:pt modelId="{C7B2594F-967C-49BB-B2B4-428D59DF0E5B}">
      <dgm:prSet phldrT="[文本]" phldr="0" custT="0"/>
      <dgm:spPr/>
      <dgm:t>
        <a:bodyPr vert="horz" wrap="square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健康</a:t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DBB4B8B-EAF7-4324-AC79-B5938C48C343}" cxnId="{BAA23827-C176-488F-9B1D-705353787830}" type="parTrans">
      <dgm:prSet/>
      <dgm:spPr/>
      <dgm:t>
        <a:bodyPr/>
        <a:p>
          <a:endParaRPr lang="zh-CN" altLang="en-US"/>
        </a:p>
      </dgm:t>
    </dgm:pt>
    <dgm:pt modelId="{33450FBC-DB64-439A-8E3F-E2574AEFCA86}" cxnId="{BAA23827-C176-488F-9B1D-705353787830}" type="sibTrans">
      <dgm:prSet/>
      <dgm:spPr/>
      <dgm:t>
        <a:bodyPr/>
        <a:p>
          <a:endParaRPr lang="zh-CN" altLang="en-US"/>
        </a:p>
      </dgm:t>
    </dgm:pt>
    <dgm:pt modelId="{2754153E-2870-4A58-BD98-DAF85237F37A}">
      <dgm:prSet phldrT="[文本]" phldr="0" custT="0"/>
      <dgm:spPr/>
      <dgm:t>
        <a:bodyPr vert="horz" wrap="square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快乐</a:t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2C2D6D1-657F-4D95-8E73-20ABF221F4DE}" cxnId="{53499D7B-1DA7-4EF2-9716-AF3329C52843}" type="parTrans">
      <dgm:prSet/>
      <dgm:spPr/>
      <dgm:t>
        <a:bodyPr/>
        <a:p>
          <a:endParaRPr lang="zh-CN" altLang="en-US"/>
        </a:p>
      </dgm:t>
    </dgm:pt>
    <dgm:pt modelId="{2EBAC0DD-319C-4E29-BF39-DF789C3A671B}" cxnId="{53499D7B-1DA7-4EF2-9716-AF3329C52843}" type="sibTrans">
      <dgm:prSet/>
      <dgm:spPr/>
      <dgm:t>
        <a:bodyPr/>
        <a:p>
          <a:endParaRPr lang="zh-CN" altLang="en-US"/>
        </a:p>
      </dgm:t>
    </dgm:pt>
    <dgm:pt modelId="{958CABDF-7852-497F-8010-4C61E7F717F8}">
      <dgm:prSet phldrT="[文本]" phldr="0" custT="0"/>
      <dgm:spPr/>
      <dgm:t>
        <a:bodyPr vert="horz" wrap="square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长寿</a:t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FC43F87-80F9-4689-A911-01FBE8108216}" cxnId="{FBB8AB58-E398-46BB-A1B1-1667621049CC}" type="parTrans">
      <dgm:prSet/>
      <dgm:spPr/>
      <dgm:t>
        <a:bodyPr/>
        <a:p>
          <a:endParaRPr lang="zh-CN" altLang="en-US"/>
        </a:p>
      </dgm:t>
    </dgm:pt>
    <dgm:pt modelId="{12DBAD54-938D-421B-8D70-FD589A3A24B7}" cxnId="{FBB8AB58-E398-46BB-A1B1-1667621049CC}" type="sibTrans">
      <dgm:prSet/>
      <dgm:spPr/>
      <dgm:t>
        <a:bodyPr/>
        <a:p>
          <a:endParaRPr lang="zh-CN" altLang="en-US"/>
        </a:p>
      </dgm:t>
    </dgm:pt>
    <dgm:pt modelId="{C397CB15-7790-4F1A-896D-7552F2F7F294}" type="pres">
      <dgm:prSet presAssocID="{08DCCA84-845D-4AFA-B5C9-F6524C28B363}" presName="composite" presStyleCnt="0">
        <dgm:presLayoutVars>
          <dgm:chMax val="1"/>
          <dgm:dir/>
          <dgm:resizeHandles val="exact"/>
        </dgm:presLayoutVars>
      </dgm:prSet>
      <dgm:spPr/>
    </dgm:pt>
    <dgm:pt modelId="{947B5A56-686A-4842-A85E-F213490D2A53}" type="pres">
      <dgm:prSet presAssocID="{08DCCA84-845D-4AFA-B5C9-F6524C28B363}" presName="radial" presStyleCnt="0">
        <dgm:presLayoutVars>
          <dgm:animLvl val="ctr"/>
        </dgm:presLayoutVars>
      </dgm:prSet>
      <dgm:spPr/>
    </dgm:pt>
    <dgm:pt modelId="{4D249092-DA8C-4681-AA9C-207F2DFD3154}" type="pres">
      <dgm:prSet presAssocID="{3B7D232D-7CD3-4CE8-9F64-CD8AC0A8F086}" presName="centerShape" presStyleLbl="vennNode1" presStyleIdx="0" presStyleCnt="4"/>
      <dgm:spPr/>
    </dgm:pt>
    <dgm:pt modelId="{0ABA4A14-2574-4777-939A-8A91AE25FBF5}" type="pres">
      <dgm:prSet presAssocID="{C7B2594F-967C-49BB-B2B4-428D59DF0E5B}" presName="node" presStyleLbl="vennNode1" presStyleIdx="1" presStyleCnt="4">
        <dgm:presLayoutVars>
          <dgm:bulletEnabled val="1"/>
        </dgm:presLayoutVars>
      </dgm:prSet>
      <dgm:spPr/>
    </dgm:pt>
    <dgm:pt modelId="{A9981A18-75F3-41F3-9957-B40659E402CE}" type="pres">
      <dgm:prSet presAssocID="{2754153E-2870-4A58-BD98-DAF85237F37A}" presName="node" presStyleLbl="vennNode1" presStyleIdx="2" presStyleCnt="4">
        <dgm:presLayoutVars>
          <dgm:bulletEnabled val="1"/>
        </dgm:presLayoutVars>
      </dgm:prSet>
      <dgm:spPr/>
    </dgm:pt>
    <dgm:pt modelId="{5EBE0206-6FD5-462B-AC34-DF1594CC1BEE}" type="pres">
      <dgm:prSet presAssocID="{958CABDF-7852-497F-8010-4C61E7F717F8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0470021E-9893-475E-98EB-5EFC034AFA06}" srcId="{08DCCA84-845D-4AFA-B5C9-F6524C28B363}" destId="{3B7D232D-7CD3-4CE8-9F64-CD8AC0A8F086}" srcOrd="0" destOrd="0" parTransId="{C7F2A52F-E9AF-4FE6-B5CD-C166BF0ADD11}" sibTransId="{30BC1A13-A670-40BD-AA58-D31C951E8C01}"/>
    <dgm:cxn modelId="{BAA23827-C176-488F-9B1D-705353787830}" srcId="{3B7D232D-7CD3-4CE8-9F64-CD8AC0A8F086}" destId="{C7B2594F-967C-49BB-B2B4-428D59DF0E5B}" srcOrd="0" destOrd="0" parTransId="{BDBB4B8B-EAF7-4324-AC79-B5938C48C343}" sibTransId="{33450FBC-DB64-439A-8E3F-E2574AEFCA86}"/>
    <dgm:cxn modelId="{53499D7B-1DA7-4EF2-9716-AF3329C52843}" srcId="{3B7D232D-7CD3-4CE8-9F64-CD8AC0A8F086}" destId="{2754153E-2870-4A58-BD98-DAF85237F37A}" srcOrd="1" destOrd="0" parTransId="{42C2D6D1-657F-4D95-8E73-20ABF221F4DE}" sibTransId="{2EBAC0DD-319C-4E29-BF39-DF789C3A671B}"/>
    <dgm:cxn modelId="{FBB8AB58-E398-46BB-A1B1-1667621049CC}" srcId="{3B7D232D-7CD3-4CE8-9F64-CD8AC0A8F086}" destId="{958CABDF-7852-497F-8010-4C61E7F717F8}" srcOrd="2" destOrd="0" parTransId="{2FC43F87-80F9-4689-A911-01FBE8108216}" sibTransId="{12DBAD54-938D-421B-8D70-FD589A3A24B7}"/>
    <dgm:cxn modelId="{A2192E3F-50DB-41B2-B23B-AEB802A273DD}" type="presOf" srcId="{08DCCA84-845D-4AFA-B5C9-F6524C28B363}" destId="{C397CB15-7790-4F1A-896D-7552F2F7F294}" srcOrd="0" destOrd="0" presId="urn:microsoft.com/office/officeart/2005/8/layout/radial3"/>
    <dgm:cxn modelId="{72E177A3-E397-467B-834D-FE667E4CD890}" type="presParOf" srcId="{C397CB15-7790-4F1A-896D-7552F2F7F294}" destId="{947B5A56-686A-4842-A85E-F213490D2A53}" srcOrd="0" destOrd="0" presId="urn:microsoft.com/office/officeart/2005/8/layout/radial3"/>
    <dgm:cxn modelId="{463BAF9B-B7F3-4925-B7B2-DA5FF001BC15}" type="presParOf" srcId="{947B5A56-686A-4842-A85E-F213490D2A53}" destId="{4D249092-DA8C-4681-AA9C-207F2DFD3154}" srcOrd="0" destOrd="0" presId="urn:microsoft.com/office/officeart/2005/8/layout/radial3"/>
    <dgm:cxn modelId="{7BA33E62-6845-4F3E-BC2D-1AC38B1A8E0A}" type="presOf" srcId="{3B7D232D-7CD3-4CE8-9F64-CD8AC0A8F086}" destId="{4D249092-DA8C-4681-AA9C-207F2DFD3154}" srcOrd="0" destOrd="0" presId="urn:microsoft.com/office/officeart/2005/8/layout/radial3"/>
    <dgm:cxn modelId="{6CADD761-BB1E-4E70-BF29-E91F1036F027}" type="presParOf" srcId="{947B5A56-686A-4842-A85E-F213490D2A53}" destId="{0ABA4A14-2574-4777-939A-8A91AE25FBF5}" srcOrd="1" destOrd="0" presId="urn:microsoft.com/office/officeart/2005/8/layout/radial3"/>
    <dgm:cxn modelId="{69F9B59A-D7BA-4824-B927-BA2F2B7C8507}" type="presOf" srcId="{C7B2594F-967C-49BB-B2B4-428D59DF0E5B}" destId="{0ABA4A14-2574-4777-939A-8A91AE25FBF5}" srcOrd="0" destOrd="0" presId="urn:microsoft.com/office/officeart/2005/8/layout/radial3"/>
    <dgm:cxn modelId="{1CB5C238-4CA7-40EF-ACB7-148DC22B9C5A}" type="presParOf" srcId="{947B5A56-686A-4842-A85E-F213490D2A53}" destId="{A9981A18-75F3-41F3-9957-B40659E402CE}" srcOrd="2" destOrd="0" presId="urn:microsoft.com/office/officeart/2005/8/layout/radial3"/>
    <dgm:cxn modelId="{EE9D2B7F-7F21-46BB-9E06-6B56134BC58F}" type="presOf" srcId="{2754153E-2870-4A58-BD98-DAF85237F37A}" destId="{A9981A18-75F3-41F3-9957-B40659E402CE}" srcOrd="0" destOrd="0" presId="urn:microsoft.com/office/officeart/2005/8/layout/radial3"/>
    <dgm:cxn modelId="{785DF709-03C3-4B2D-B303-A3C79168A2BB}" type="presParOf" srcId="{947B5A56-686A-4842-A85E-F213490D2A53}" destId="{5EBE0206-6FD5-462B-AC34-DF1594CC1BEE}" srcOrd="3" destOrd="0" presId="urn:microsoft.com/office/officeart/2005/8/layout/radial3"/>
    <dgm:cxn modelId="{8CB8A010-765C-4366-81AB-AA4128ECD728}" type="presOf" srcId="{958CABDF-7852-497F-8010-4C61E7F717F8}" destId="{5EBE0206-6FD5-462B-AC34-DF1594CC1BEE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DCCA84-845D-4AFA-B5C9-F6524C28B363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accent1" phldr="0"/>
      <dgm:spPr/>
      <dgm:t>
        <a:bodyPr/>
        <a:p>
          <a:endParaRPr lang="zh-CN" altLang="en-US"/>
        </a:p>
      </dgm:t>
    </dgm:pt>
    <dgm:pt modelId="{3B7D232D-7CD3-4CE8-9F64-CD8AC0A8F086}">
      <dgm:prSet phldrT="[文本]" phldr="0" custT="0"/>
      <dgm:spPr/>
      <dgm:t>
        <a:bodyPr vert="horz" wrap="square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健康</a:t>
          </a: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7F2A52F-E9AF-4FE6-B5CD-C166BF0ADD11}" cxnId="{ADD0A22E-5046-4D4E-9F68-6D214370D72D}" type="parTrans">
      <dgm:prSet/>
      <dgm:spPr/>
      <dgm:t>
        <a:bodyPr/>
        <a:p>
          <a:endParaRPr lang="zh-CN" altLang="en-US"/>
        </a:p>
      </dgm:t>
    </dgm:pt>
    <dgm:pt modelId="{30BC1A13-A670-40BD-AA58-D31C951E8C01}" cxnId="{ADD0A22E-5046-4D4E-9F68-6D214370D72D}" type="sibTrans">
      <dgm:prSet/>
      <dgm:spPr/>
      <dgm:t>
        <a:bodyPr/>
        <a:p>
          <a:endParaRPr lang="zh-CN" altLang="en-US"/>
        </a:p>
      </dgm:t>
    </dgm:pt>
    <dgm:pt modelId="{C7B2594F-967C-49BB-B2B4-428D59DF0E5B}">
      <dgm:prSet phldrT="[文本]" phldr="0" custT="0"/>
      <dgm:spPr/>
      <dgm:t>
        <a:bodyPr vert="horz" wrap="square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生理</a:t>
          </a: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DBB4B8B-EAF7-4324-AC79-B5938C48C343}" cxnId="{4371ED23-8EC3-43C5-8BEA-7BD3105AEC93}" type="parTrans">
      <dgm:prSet/>
      <dgm:spPr/>
      <dgm:t>
        <a:bodyPr/>
        <a:p>
          <a:endParaRPr lang="zh-CN" altLang="en-US"/>
        </a:p>
      </dgm:t>
    </dgm:pt>
    <dgm:pt modelId="{33450FBC-DB64-439A-8E3F-E2574AEFCA86}" cxnId="{4371ED23-8EC3-43C5-8BEA-7BD3105AEC93}" type="sibTrans">
      <dgm:prSet/>
      <dgm:spPr/>
      <dgm:t>
        <a:bodyPr/>
        <a:p>
          <a:endParaRPr lang="zh-CN" altLang="en-US"/>
        </a:p>
      </dgm:t>
    </dgm:pt>
    <dgm:pt modelId="{2754153E-2870-4A58-BD98-DAF85237F37A}">
      <dgm:prSet phldrT="[文本]" phldr="0" custT="0"/>
      <dgm:spPr/>
      <dgm:t>
        <a:bodyPr vert="horz" wrap="square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心理</a:t>
          </a: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2C2D6D1-657F-4D95-8E73-20ABF221F4DE}" cxnId="{3868B9D9-051B-430B-B04E-B740630C0B19}" type="parTrans">
      <dgm:prSet/>
      <dgm:spPr/>
      <dgm:t>
        <a:bodyPr/>
        <a:p>
          <a:endParaRPr lang="zh-CN" altLang="en-US"/>
        </a:p>
      </dgm:t>
    </dgm:pt>
    <dgm:pt modelId="{2EBAC0DD-319C-4E29-BF39-DF789C3A671B}" cxnId="{3868B9D9-051B-430B-B04E-B740630C0B19}" type="sibTrans">
      <dgm:prSet/>
      <dgm:spPr/>
      <dgm:t>
        <a:bodyPr/>
        <a:p>
          <a:endParaRPr lang="zh-CN" altLang="en-US"/>
        </a:p>
      </dgm:t>
    </dgm:pt>
    <dgm:pt modelId="{958CABDF-7852-497F-8010-4C61E7F717F8}">
      <dgm:prSet phldrT="[文本]" phldr="0" custT="0"/>
      <dgm:spPr/>
      <dgm:t>
        <a:bodyPr vert="horz" wrap="square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社会</a:t>
          </a: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FC43F87-80F9-4689-A911-01FBE8108216}" cxnId="{08F724B3-FA32-4B02-B56B-4C7727EFA748}" type="parTrans">
      <dgm:prSet/>
      <dgm:spPr/>
      <dgm:t>
        <a:bodyPr/>
        <a:p>
          <a:endParaRPr lang="zh-CN" altLang="en-US"/>
        </a:p>
      </dgm:t>
    </dgm:pt>
    <dgm:pt modelId="{12DBAD54-938D-421B-8D70-FD589A3A24B7}" cxnId="{08F724B3-FA32-4B02-B56B-4C7727EFA748}" type="sibTrans">
      <dgm:prSet/>
      <dgm:spPr/>
      <dgm:t>
        <a:bodyPr/>
        <a:p>
          <a:endParaRPr lang="zh-CN" altLang="en-US"/>
        </a:p>
      </dgm:t>
    </dgm:pt>
    <dgm:pt modelId="{C397CB15-7790-4F1A-896D-7552F2F7F294}" type="pres">
      <dgm:prSet presAssocID="{08DCCA84-845D-4AFA-B5C9-F6524C28B363}" presName="composite" presStyleCnt="0">
        <dgm:presLayoutVars>
          <dgm:chMax val="1"/>
          <dgm:dir/>
          <dgm:resizeHandles val="exact"/>
        </dgm:presLayoutVars>
      </dgm:prSet>
      <dgm:spPr/>
    </dgm:pt>
    <dgm:pt modelId="{947B5A56-686A-4842-A85E-F213490D2A53}" type="pres">
      <dgm:prSet presAssocID="{08DCCA84-845D-4AFA-B5C9-F6524C28B363}" presName="radial" presStyleCnt="0">
        <dgm:presLayoutVars>
          <dgm:animLvl val="ctr"/>
        </dgm:presLayoutVars>
      </dgm:prSet>
      <dgm:spPr/>
    </dgm:pt>
    <dgm:pt modelId="{4D249092-DA8C-4681-AA9C-207F2DFD3154}" type="pres">
      <dgm:prSet presAssocID="{3B7D232D-7CD3-4CE8-9F64-CD8AC0A8F086}" presName="centerShape" presStyleLbl="vennNode1" presStyleIdx="0" presStyleCnt="4"/>
      <dgm:spPr/>
    </dgm:pt>
    <dgm:pt modelId="{0ABA4A14-2574-4777-939A-8A91AE25FBF5}" type="pres">
      <dgm:prSet presAssocID="{C7B2594F-967C-49BB-B2B4-428D59DF0E5B}" presName="node" presStyleLbl="vennNode1" presStyleIdx="1" presStyleCnt="4">
        <dgm:presLayoutVars>
          <dgm:bulletEnabled val="1"/>
        </dgm:presLayoutVars>
      </dgm:prSet>
      <dgm:spPr/>
    </dgm:pt>
    <dgm:pt modelId="{A9981A18-75F3-41F3-9957-B40659E402CE}" type="pres">
      <dgm:prSet presAssocID="{2754153E-2870-4A58-BD98-DAF85237F37A}" presName="node" presStyleLbl="vennNode1" presStyleIdx="2" presStyleCnt="4">
        <dgm:presLayoutVars>
          <dgm:bulletEnabled val="1"/>
        </dgm:presLayoutVars>
      </dgm:prSet>
      <dgm:spPr/>
    </dgm:pt>
    <dgm:pt modelId="{5EBE0206-6FD5-462B-AC34-DF1594CC1BEE}" type="pres">
      <dgm:prSet presAssocID="{958CABDF-7852-497F-8010-4C61E7F717F8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ADD0A22E-5046-4D4E-9F68-6D214370D72D}" srcId="{08DCCA84-845D-4AFA-B5C9-F6524C28B363}" destId="{3B7D232D-7CD3-4CE8-9F64-CD8AC0A8F086}" srcOrd="0" destOrd="0" parTransId="{C7F2A52F-E9AF-4FE6-B5CD-C166BF0ADD11}" sibTransId="{30BC1A13-A670-40BD-AA58-D31C951E8C01}"/>
    <dgm:cxn modelId="{4371ED23-8EC3-43C5-8BEA-7BD3105AEC93}" srcId="{3B7D232D-7CD3-4CE8-9F64-CD8AC0A8F086}" destId="{C7B2594F-967C-49BB-B2B4-428D59DF0E5B}" srcOrd="0" destOrd="0" parTransId="{BDBB4B8B-EAF7-4324-AC79-B5938C48C343}" sibTransId="{33450FBC-DB64-439A-8E3F-E2574AEFCA86}"/>
    <dgm:cxn modelId="{3868B9D9-051B-430B-B04E-B740630C0B19}" srcId="{3B7D232D-7CD3-4CE8-9F64-CD8AC0A8F086}" destId="{2754153E-2870-4A58-BD98-DAF85237F37A}" srcOrd="1" destOrd="0" parTransId="{42C2D6D1-657F-4D95-8E73-20ABF221F4DE}" sibTransId="{2EBAC0DD-319C-4E29-BF39-DF789C3A671B}"/>
    <dgm:cxn modelId="{08F724B3-FA32-4B02-B56B-4C7727EFA748}" srcId="{3B7D232D-7CD3-4CE8-9F64-CD8AC0A8F086}" destId="{958CABDF-7852-497F-8010-4C61E7F717F8}" srcOrd="2" destOrd="0" parTransId="{2FC43F87-80F9-4689-A911-01FBE8108216}" sibTransId="{12DBAD54-938D-421B-8D70-FD589A3A24B7}"/>
    <dgm:cxn modelId="{0740A52E-3F3A-4C72-90E4-928815EDBA49}" type="presOf" srcId="{08DCCA84-845D-4AFA-B5C9-F6524C28B363}" destId="{C397CB15-7790-4F1A-896D-7552F2F7F294}" srcOrd="0" destOrd="0" presId="urn:microsoft.com/office/officeart/2005/8/layout/radial3"/>
    <dgm:cxn modelId="{D1A0B232-5769-4F8F-8AE7-27F719775CFC}" type="presParOf" srcId="{C397CB15-7790-4F1A-896D-7552F2F7F294}" destId="{947B5A56-686A-4842-A85E-F213490D2A53}" srcOrd="0" destOrd="0" presId="urn:microsoft.com/office/officeart/2005/8/layout/radial3"/>
    <dgm:cxn modelId="{4275C54C-9804-4267-A17D-9BE9B782C705}" type="presParOf" srcId="{947B5A56-686A-4842-A85E-F213490D2A53}" destId="{4D249092-DA8C-4681-AA9C-207F2DFD3154}" srcOrd="0" destOrd="0" presId="urn:microsoft.com/office/officeart/2005/8/layout/radial3"/>
    <dgm:cxn modelId="{37348C62-6681-4374-961F-EC268C8BC9D3}" type="presOf" srcId="{3B7D232D-7CD3-4CE8-9F64-CD8AC0A8F086}" destId="{4D249092-DA8C-4681-AA9C-207F2DFD3154}" srcOrd="0" destOrd="0" presId="urn:microsoft.com/office/officeart/2005/8/layout/radial3"/>
    <dgm:cxn modelId="{5C603D04-48AE-4B75-9719-D0A480BBDE9D}" type="presParOf" srcId="{947B5A56-686A-4842-A85E-F213490D2A53}" destId="{0ABA4A14-2574-4777-939A-8A91AE25FBF5}" srcOrd="1" destOrd="0" presId="urn:microsoft.com/office/officeart/2005/8/layout/radial3"/>
    <dgm:cxn modelId="{E385CC62-B2E9-4DA2-B64F-9C4B210DBF53}" type="presOf" srcId="{C7B2594F-967C-49BB-B2B4-428D59DF0E5B}" destId="{0ABA4A14-2574-4777-939A-8A91AE25FBF5}" srcOrd="0" destOrd="0" presId="urn:microsoft.com/office/officeart/2005/8/layout/radial3"/>
    <dgm:cxn modelId="{AD381E63-0735-4DBF-9BD6-C8C9C74E66B8}" type="presParOf" srcId="{947B5A56-686A-4842-A85E-F213490D2A53}" destId="{A9981A18-75F3-41F3-9957-B40659E402CE}" srcOrd="2" destOrd="0" presId="urn:microsoft.com/office/officeart/2005/8/layout/radial3"/>
    <dgm:cxn modelId="{948B7146-7AB1-4205-ADA6-608F5CD4A3D2}" type="presOf" srcId="{2754153E-2870-4A58-BD98-DAF85237F37A}" destId="{A9981A18-75F3-41F3-9957-B40659E402CE}" srcOrd="0" destOrd="0" presId="urn:microsoft.com/office/officeart/2005/8/layout/radial3"/>
    <dgm:cxn modelId="{495A20D1-6B66-4893-A3BD-ED1FCA894298}" type="presParOf" srcId="{947B5A56-686A-4842-A85E-F213490D2A53}" destId="{5EBE0206-6FD5-462B-AC34-DF1594CC1BEE}" srcOrd="3" destOrd="0" presId="urn:microsoft.com/office/officeart/2005/8/layout/radial3"/>
    <dgm:cxn modelId="{E7E7CF6D-2B65-46AE-BF1B-C1D7FD103572}" type="presOf" srcId="{958CABDF-7852-497F-8010-4C61E7F717F8}" destId="{5EBE0206-6FD5-462B-AC34-DF1594CC1BEE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DCCA84-845D-4AFA-B5C9-F6524C28B363}" type="doc">
      <dgm:prSet loTypeId="cycle" loCatId="cycle" qsTypeId="urn:microsoft.com/office/officeart/2005/8/quickstyle/simple1" qsCatId="simple" csTypeId="urn:microsoft.com/office/officeart/2005/8/colors/colorful1" csCatId="accent1" phldr="0"/>
      <dgm:spPr/>
      <dgm:t>
        <a:bodyPr/>
        <a:p>
          <a:endParaRPr lang="zh-CN" altLang="en-US"/>
        </a:p>
      </dgm:t>
    </dgm:pt>
    <dgm:pt modelId="{3B7D232D-7CD3-4CE8-9F64-CD8AC0A8F086}">
      <dgm:prSet phldrT="[文本]" phldr="0" custT="0"/>
      <dgm:spPr/>
      <dgm:t>
        <a:bodyPr vert="horz" wrap="square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健康</a:t>
          </a: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7F2A52F-E9AF-4FE6-B5CD-C166BF0ADD11}" cxnId="{608CB134-0A58-4E2D-AE56-8504D79A36F6}" type="parTrans">
      <dgm:prSet/>
      <dgm:spPr/>
      <dgm:t>
        <a:bodyPr/>
        <a:p>
          <a:endParaRPr lang="zh-CN" altLang="en-US"/>
        </a:p>
      </dgm:t>
    </dgm:pt>
    <dgm:pt modelId="{30BC1A13-A670-40BD-AA58-D31C951E8C01}" cxnId="{608CB134-0A58-4E2D-AE56-8504D79A36F6}" type="sibTrans">
      <dgm:prSet/>
      <dgm:spPr/>
      <dgm:t>
        <a:bodyPr/>
        <a:p>
          <a:endParaRPr lang="zh-CN" altLang="en-US"/>
        </a:p>
      </dgm:t>
    </dgm:pt>
    <dgm:pt modelId="{C7B2594F-967C-49BB-B2B4-428D59DF0E5B}">
      <dgm:prSet phldrT="[文本]" phldr="0" custT="0"/>
      <dgm:spPr/>
      <dgm:t>
        <a:bodyPr vert="horz" wrap="square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个人</a:t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DBB4B8B-EAF7-4324-AC79-B5938C48C343}" cxnId="{657389B4-727E-45D2-A681-2D5723F480E2}" type="parTrans">
      <dgm:prSet/>
      <dgm:spPr/>
      <dgm:t>
        <a:bodyPr/>
        <a:p>
          <a:endParaRPr lang="zh-CN" altLang="en-US"/>
        </a:p>
      </dgm:t>
    </dgm:pt>
    <dgm:pt modelId="{33450FBC-DB64-439A-8E3F-E2574AEFCA86}" cxnId="{657389B4-727E-45D2-A681-2D5723F480E2}" type="sibTrans">
      <dgm:prSet/>
      <dgm:spPr/>
      <dgm:t>
        <a:bodyPr/>
        <a:p>
          <a:endParaRPr lang="zh-CN" altLang="en-US"/>
        </a:p>
      </dgm:t>
    </dgm:pt>
    <dgm:pt modelId="{2754153E-2870-4A58-BD98-DAF85237F37A}">
      <dgm:prSet phldrT="[文本]" phldr="0" custT="0"/>
      <dgm:spPr/>
      <dgm:t>
        <a:bodyPr vert="horz" wrap="square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家庭</a:t>
          </a: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2C2D6D1-657F-4D95-8E73-20ABF221F4DE}" cxnId="{08BB5C32-5F3B-448A-A156-C60EB64DBDA5}" type="parTrans">
      <dgm:prSet/>
      <dgm:spPr/>
      <dgm:t>
        <a:bodyPr/>
        <a:p>
          <a:endParaRPr lang="zh-CN" altLang="en-US"/>
        </a:p>
      </dgm:t>
    </dgm:pt>
    <dgm:pt modelId="{2EBAC0DD-319C-4E29-BF39-DF789C3A671B}" cxnId="{08BB5C32-5F3B-448A-A156-C60EB64DBDA5}" type="sibTrans">
      <dgm:prSet/>
      <dgm:spPr/>
      <dgm:t>
        <a:bodyPr/>
        <a:p>
          <a:endParaRPr lang="zh-CN" altLang="en-US"/>
        </a:p>
      </dgm:t>
    </dgm:pt>
    <dgm:pt modelId="{958CABDF-7852-497F-8010-4C61E7F717F8}">
      <dgm:prSet phldrT="[文本]" phldr="0" custT="0"/>
      <dgm:spPr/>
      <dgm:t>
        <a:bodyPr vert="horz" wrap="square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社会</a:t>
          </a: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FC43F87-80F9-4689-A911-01FBE8108216}" cxnId="{C5270FFA-FD0E-4F3E-8E25-4103704667E9}" type="parTrans">
      <dgm:prSet/>
      <dgm:spPr/>
      <dgm:t>
        <a:bodyPr/>
        <a:p>
          <a:endParaRPr lang="zh-CN" altLang="en-US"/>
        </a:p>
      </dgm:t>
    </dgm:pt>
    <dgm:pt modelId="{12DBAD54-938D-421B-8D70-FD589A3A24B7}" cxnId="{C5270FFA-FD0E-4F3E-8E25-4103704667E9}" type="sibTrans">
      <dgm:prSet/>
      <dgm:spPr/>
      <dgm:t>
        <a:bodyPr/>
        <a:p>
          <a:endParaRPr lang="zh-CN" altLang="en-US"/>
        </a:p>
      </dgm:t>
    </dgm:pt>
    <dgm:pt modelId="{C397CB15-7790-4F1A-896D-7552F2F7F294}" type="pres">
      <dgm:prSet presAssocID="{08DCCA84-845D-4AFA-B5C9-F6524C28B363}" presName="composite" presStyleCnt="0">
        <dgm:presLayoutVars>
          <dgm:chMax val="1"/>
          <dgm:dir/>
          <dgm:resizeHandles val="exact"/>
        </dgm:presLayoutVars>
      </dgm:prSet>
      <dgm:spPr/>
    </dgm:pt>
    <dgm:pt modelId="{947B5A56-686A-4842-A85E-F213490D2A53}" type="pres">
      <dgm:prSet presAssocID="{08DCCA84-845D-4AFA-B5C9-F6524C28B363}" presName="radial" presStyleCnt="0">
        <dgm:presLayoutVars>
          <dgm:animLvl val="ctr"/>
        </dgm:presLayoutVars>
      </dgm:prSet>
      <dgm:spPr/>
    </dgm:pt>
    <dgm:pt modelId="{4D249092-DA8C-4681-AA9C-207F2DFD3154}" type="pres">
      <dgm:prSet presAssocID="{3B7D232D-7CD3-4CE8-9F64-CD8AC0A8F086}" presName="centerShape" presStyleLbl="vennNode1" presStyleIdx="0" presStyleCnt="4"/>
      <dgm:spPr/>
    </dgm:pt>
    <dgm:pt modelId="{0ABA4A14-2574-4777-939A-8A91AE25FBF5}" type="pres">
      <dgm:prSet presAssocID="{C7B2594F-967C-49BB-B2B4-428D59DF0E5B}" presName="node" presStyleLbl="vennNode1" presStyleIdx="1" presStyleCnt="4">
        <dgm:presLayoutVars>
          <dgm:bulletEnabled val="1"/>
        </dgm:presLayoutVars>
      </dgm:prSet>
      <dgm:spPr/>
    </dgm:pt>
    <dgm:pt modelId="{A9981A18-75F3-41F3-9957-B40659E402CE}" type="pres">
      <dgm:prSet presAssocID="{2754153E-2870-4A58-BD98-DAF85237F37A}" presName="node" presStyleLbl="vennNode1" presStyleIdx="2" presStyleCnt="4">
        <dgm:presLayoutVars>
          <dgm:bulletEnabled val="1"/>
        </dgm:presLayoutVars>
      </dgm:prSet>
      <dgm:spPr/>
    </dgm:pt>
    <dgm:pt modelId="{5EBE0206-6FD5-462B-AC34-DF1594CC1BEE}" type="pres">
      <dgm:prSet presAssocID="{958CABDF-7852-497F-8010-4C61E7F717F8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608CB134-0A58-4E2D-AE56-8504D79A36F6}" srcId="{08DCCA84-845D-4AFA-B5C9-F6524C28B363}" destId="{3B7D232D-7CD3-4CE8-9F64-CD8AC0A8F086}" srcOrd="0" destOrd="0" parTransId="{C7F2A52F-E9AF-4FE6-B5CD-C166BF0ADD11}" sibTransId="{30BC1A13-A670-40BD-AA58-D31C951E8C01}"/>
    <dgm:cxn modelId="{657389B4-727E-45D2-A681-2D5723F480E2}" srcId="{3B7D232D-7CD3-4CE8-9F64-CD8AC0A8F086}" destId="{C7B2594F-967C-49BB-B2B4-428D59DF0E5B}" srcOrd="0" destOrd="0" parTransId="{BDBB4B8B-EAF7-4324-AC79-B5938C48C343}" sibTransId="{33450FBC-DB64-439A-8E3F-E2574AEFCA86}"/>
    <dgm:cxn modelId="{08BB5C32-5F3B-448A-A156-C60EB64DBDA5}" srcId="{3B7D232D-7CD3-4CE8-9F64-CD8AC0A8F086}" destId="{2754153E-2870-4A58-BD98-DAF85237F37A}" srcOrd="1" destOrd="0" parTransId="{42C2D6D1-657F-4D95-8E73-20ABF221F4DE}" sibTransId="{2EBAC0DD-319C-4E29-BF39-DF789C3A671B}"/>
    <dgm:cxn modelId="{C5270FFA-FD0E-4F3E-8E25-4103704667E9}" srcId="{3B7D232D-7CD3-4CE8-9F64-CD8AC0A8F086}" destId="{958CABDF-7852-497F-8010-4C61E7F717F8}" srcOrd="2" destOrd="0" parTransId="{2FC43F87-80F9-4689-A911-01FBE8108216}" sibTransId="{12DBAD54-938D-421B-8D70-FD589A3A24B7}"/>
    <dgm:cxn modelId="{2DFB8631-2681-46E4-A0CC-8A7EAE9C0CA1}" type="presOf" srcId="{08DCCA84-845D-4AFA-B5C9-F6524C28B363}" destId="{C397CB15-7790-4F1A-896D-7552F2F7F294}" srcOrd="0" destOrd="0" presId="urn:microsoft.com/office/officeart/2005/8/layout/radial3"/>
    <dgm:cxn modelId="{F4AE77E7-A4C8-4BF9-A4BC-B1D7FAAA4EE6}" type="presParOf" srcId="{C397CB15-7790-4F1A-896D-7552F2F7F294}" destId="{947B5A56-686A-4842-A85E-F213490D2A53}" srcOrd="0" destOrd="0" presId="urn:microsoft.com/office/officeart/2005/8/layout/radial3"/>
    <dgm:cxn modelId="{8458B50E-CEA3-4C9B-AD30-915FCDB611B5}" type="presParOf" srcId="{947B5A56-686A-4842-A85E-F213490D2A53}" destId="{4D249092-DA8C-4681-AA9C-207F2DFD3154}" srcOrd="0" destOrd="0" presId="urn:microsoft.com/office/officeart/2005/8/layout/radial3"/>
    <dgm:cxn modelId="{7AF39C2D-8C8B-4944-A888-CD542E784C01}" type="presOf" srcId="{3B7D232D-7CD3-4CE8-9F64-CD8AC0A8F086}" destId="{4D249092-DA8C-4681-AA9C-207F2DFD3154}" srcOrd="0" destOrd="0" presId="urn:microsoft.com/office/officeart/2005/8/layout/radial3"/>
    <dgm:cxn modelId="{8682079D-20C0-43B1-A8C9-3F9E3D1308A7}" type="presParOf" srcId="{947B5A56-686A-4842-A85E-F213490D2A53}" destId="{0ABA4A14-2574-4777-939A-8A91AE25FBF5}" srcOrd="1" destOrd="0" presId="urn:microsoft.com/office/officeart/2005/8/layout/radial3"/>
    <dgm:cxn modelId="{B91936C8-E025-4373-8BEB-A14B543BE9D0}" type="presOf" srcId="{C7B2594F-967C-49BB-B2B4-428D59DF0E5B}" destId="{0ABA4A14-2574-4777-939A-8A91AE25FBF5}" srcOrd="0" destOrd="0" presId="urn:microsoft.com/office/officeart/2005/8/layout/radial3"/>
    <dgm:cxn modelId="{1CE47801-D893-4AD3-B856-852D42E6CAF0}" type="presParOf" srcId="{947B5A56-686A-4842-A85E-F213490D2A53}" destId="{A9981A18-75F3-41F3-9957-B40659E402CE}" srcOrd="2" destOrd="0" presId="urn:microsoft.com/office/officeart/2005/8/layout/radial3"/>
    <dgm:cxn modelId="{6D8D6149-6473-471B-B0BC-D65219244085}" type="presOf" srcId="{2754153E-2870-4A58-BD98-DAF85237F37A}" destId="{A9981A18-75F3-41F3-9957-B40659E402CE}" srcOrd="0" destOrd="0" presId="urn:microsoft.com/office/officeart/2005/8/layout/radial3"/>
    <dgm:cxn modelId="{D6693180-8874-4A08-89FC-758D2759C3FE}" type="presParOf" srcId="{947B5A56-686A-4842-A85E-F213490D2A53}" destId="{5EBE0206-6FD5-462B-AC34-DF1594CC1BEE}" srcOrd="3" destOrd="0" presId="urn:microsoft.com/office/officeart/2005/8/layout/radial3"/>
    <dgm:cxn modelId="{F0D4FADF-6934-41A3-B2C2-BA0B12CAA1D8}" type="presOf" srcId="{958CABDF-7852-497F-8010-4C61E7F717F8}" destId="{5EBE0206-6FD5-462B-AC34-DF1594CC1BEE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241F1-0D84-4C42-A1F8-4A62CDB4907C}">
      <dsp:nvSpPr>
        <dsp:cNvPr id="0" name=""/>
        <dsp:cNvSpPr/>
      </dsp:nvSpPr>
      <dsp:spPr>
        <a:xfrm>
          <a:off x="5415082" y="484311"/>
          <a:ext cx="2469058" cy="2469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6500" b="1" kern="1200" dirty="0" smtClean="0">
              <a:effectLst/>
            </a:rPr>
            <a:t>检测</a:t>
          </a:r>
          <a:endParaRPr lang="zh-CN" altLang="en-US" sz="6500" b="1" kern="1200" dirty="0">
            <a:effectLst/>
          </a:endParaRPr>
        </a:p>
      </dsp:txBody>
      <dsp:txXfrm>
        <a:off x="5415082" y="484311"/>
        <a:ext cx="2469058" cy="2469058"/>
      </dsp:txXfrm>
    </dsp:sp>
    <dsp:sp modelId="{098DEADF-D6B0-464B-8C5F-DB1BE6251269}">
      <dsp:nvSpPr>
        <dsp:cNvPr id="0" name=""/>
        <dsp:cNvSpPr/>
      </dsp:nvSpPr>
      <dsp:spPr>
        <a:xfrm>
          <a:off x="1651391" y="-2257"/>
          <a:ext cx="5841216" cy="5841216"/>
        </a:xfrm>
        <a:prstGeom prst="circularArrow">
          <a:avLst>
            <a:gd name="adj1" fmla="val 8243"/>
            <a:gd name="adj2" fmla="val 575615"/>
            <a:gd name="adj3" fmla="val 2966152"/>
            <a:gd name="adj4" fmla="val 50184"/>
            <a:gd name="adj5" fmla="val 96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3A7681-42D9-4E48-B0CE-02F69EAB8E4D}">
      <dsp:nvSpPr>
        <dsp:cNvPr id="0" name=""/>
        <dsp:cNvSpPr/>
      </dsp:nvSpPr>
      <dsp:spPr>
        <a:xfrm>
          <a:off x="3337470" y="4082840"/>
          <a:ext cx="2469058" cy="2469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6500" b="1" kern="1200" dirty="0" smtClean="0">
              <a:effectLst/>
            </a:rPr>
            <a:t>评估</a:t>
          </a:r>
          <a:endParaRPr lang="zh-CN" altLang="en-US" sz="6500" b="1" kern="1200" dirty="0">
            <a:effectLst/>
          </a:endParaRPr>
        </a:p>
      </dsp:txBody>
      <dsp:txXfrm>
        <a:off x="3337470" y="4082840"/>
        <a:ext cx="2469058" cy="2469058"/>
      </dsp:txXfrm>
    </dsp:sp>
    <dsp:sp modelId="{EAD0FD84-C34C-4238-9087-107613197933}">
      <dsp:nvSpPr>
        <dsp:cNvPr id="0" name=""/>
        <dsp:cNvSpPr/>
      </dsp:nvSpPr>
      <dsp:spPr>
        <a:xfrm>
          <a:off x="1651391" y="-2257"/>
          <a:ext cx="5841216" cy="5841216"/>
        </a:xfrm>
        <a:prstGeom prst="circularArrow">
          <a:avLst>
            <a:gd name="adj1" fmla="val 8243"/>
            <a:gd name="adj2" fmla="val 575615"/>
            <a:gd name="adj3" fmla="val 10712609"/>
            <a:gd name="adj4" fmla="val 7258233"/>
            <a:gd name="adj5" fmla="val 9616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1770C8-4829-4FE6-9935-DD947F5AE874}">
      <dsp:nvSpPr>
        <dsp:cNvPr id="0" name=""/>
        <dsp:cNvSpPr/>
      </dsp:nvSpPr>
      <dsp:spPr>
        <a:xfrm>
          <a:off x="1259858" y="858892"/>
          <a:ext cx="2469058" cy="1719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6500" b="1" kern="1200" dirty="0" smtClean="0">
              <a:effectLst/>
            </a:rPr>
            <a:t>干预</a:t>
          </a:r>
          <a:endParaRPr lang="zh-CN" altLang="en-US" sz="6500" b="1" kern="1200" dirty="0">
            <a:effectLst/>
          </a:endParaRPr>
        </a:p>
      </dsp:txBody>
      <dsp:txXfrm>
        <a:off x="1259858" y="858892"/>
        <a:ext cx="2469058" cy="1719896"/>
      </dsp:txXfrm>
    </dsp:sp>
    <dsp:sp modelId="{81194138-245C-49CA-863B-88523E4C0991}">
      <dsp:nvSpPr>
        <dsp:cNvPr id="0" name=""/>
        <dsp:cNvSpPr/>
      </dsp:nvSpPr>
      <dsp:spPr>
        <a:xfrm>
          <a:off x="1651391" y="-2257"/>
          <a:ext cx="5841216" cy="5841216"/>
        </a:xfrm>
        <a:prstGeom prst="circularArrow">
          <a:avLst>
            <a:gd name="adj1" fmla="val 8243"/>
            <a:gd name="adj2" fmla="val 575615"/>
            <a:gd name="adj3" fmla="val 16858866"/>
            <a:gd name="adj4" fmla="val 14348635"/>
            <a:gd name="adj5" fmla="val 9616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907851-10CC-46FC-80E2-55C00C1BEDA2}">
      <dsp:nvSpPr>
        <dsp:cNvPr id="0" name=""/>
        <dsp:cNvSpPr/>
      </dsp:nvSpPr>
      <dsp:spPr>
        <a:xfrm>
          <a:off x="529258" y="0"/>
          <a:ext cx="5998266" cy="4968552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FB0DD9F-78C4-49D7-9764-12736240D15F}">
      <dsp:nvSpPr>
        <dsp:cNvPr id="0" name=""/>
        <dsp:cNvSpPr/>
      </dsp:nvSpPr>
      <dsp:spPr>
        <a:xfrm>
          <a:off x="861" y="1868026"/>
          <a:ext cx="1673315" cy="12324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细胞的衰老</a:t>
          </a:r>
          <a:endParaRPr lang="zh-CN" altLang="en-U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027" y="1928192"/>
        <a:ext cx="1552983" cy="1112167"/>
      </dsp:txXfrm>
    </dsp:sp>
    <dsp:sp modelId="{9C1D66BE-ED3A-4DC3-A81D-D852F53BE5AC}">
      <dsp:nvSpPr>
        <dsp:cNvPr id="0" name=""/>
        <dsp:cNvSpPr/>
      </dsp:nvSpPr>
      <dsp:spPr>
        <a:xfrm>
          <a:off x="1794776" y="1868026"/>
          <a:ext cx="1673315" cy="123249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组织的衰老</a:t>
          </a:r>
          <a:endParaRPr lang="zh-CN" altLang="en-U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54942" y="1928192"/>
        <a:ext cx="1552983" cy="1112167"/>
      </dsp:txXfrm>
    </dsp:sp>
    <dsp:sp modelId="{CDDA29D8-60B0-4531-A88C-DD5F0790F605}">
      <dsp:nvSpPr>
        <dsp:cNvPr id="0" name=""/>
        <dsp:cNvSpPr/>
      </dsp:nvSpPr>
      <dsp:spPr>
        <a:xfrm>
          <a:off x="3588691" y="1868026"/>
          <a:ext cx="1673315" cy="123249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器官的衰老</a:t>
          </a:r>
          <a:endParaRPr lang="zh-CN" altLang="en-U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48857" y="1928192"/>
        <a:ext cx="1552983" cy="1112167"/>
      </dsp:txXfrm>
    </dsp:sp>
    <dsp:sp modelId="{FD9D2C74-8111-435D-BBC7-06CC73F6CCC5}">
      <dsp:nvSpPr>
        <dsp:cNvPr id="0" name=""/>
        <dsp:cNvSpPr/>
      </dsp:nvSpPr>
      <dsp:spPr>
        <a:xfrm>
          <a:off x="5382606" y="1868026"/>
          <a:ext cx="1673315" cy="123249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人体的衰老</a:t>
          </a:r>
          <a:endParaRPr lang="zh-CN" altLang="en-U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42772" y="1928192"/>
        <a:ext cx="1552983" cy="11121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4DC2-C60D-46A6-A6A4-0143241C3972}">
      <dsp:nvSpPr>
        <dsp:cNvPr id="0" name=""/>
        <dsp:cNvSpPr/>
      </dsp:nvSpPr>
      <dsp:spPr>
        <a:xfrm>
          <a:off x="3066235" y="1946529"/>
          <a:ext cx="2599319" cy="21198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 eaLnBrk="1" fontAlgn="auto" latinLnBrk="0" hangingPunct="1">
            <a:lnSpc>
              <a:spcPts val="5000"/>
            </a:lnSpc>
            <a:spcBef>
              <a:spcPct val="0"/>
            </a:spcBef>
            <a:spcAft>
              <a:spcPts val="0"/>
            </a:spcAft>
          </a:pPr>
          <a:r>
            <a:rPr lang="zh-CN" altLang="en-US" sz="5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养生</a:t>
          </a:r>
          <a:endParaRPr lang="en-US" altLang="zh-CN" sz="5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2400300" eaLnBrk="1" fontAlgn="auto" latinLnBrk="0" hangingPunct="1">
            <a:lnSpc>
              <a:spcPts val="5000"/>
            </a:lnSpc>
            <a:spcBef>
              <a:spcPct val="0"/>
            </a:spcBef>
            <a:spcAft>
              <a:spcPts val="0"/>
            </a:spcAft>
          </a:pPr>
          <a:r>
            <a:rPr lang="zh-CN" altLang="en-US" sz="5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保健</a:t>
          </a:r>
          <a:endParaRPr lang="zh-CN" altLang="en-US" sz="5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46896" y="2256979"/>
        <a:ext cx="1837997" cy="1498988"/>
      </dsp:txXfrm>
    </dsp:sp>
    <dsp:sp modelId="{CEAEB9DA-1211-44CC-BE17-8FEB33CB763C}">
      <dsp:nvSpPr>
        <dsp:cNvPr id="0" name=""/>
        <dsp:cNvSpPr/>
      </dsp:nvSpPr>
      <dsp:spPr>
        <a:xfrm rot="16185682">
          <a:off x="4221779" y="1790410"/>
          <a:ext cx="278243" cy="34009"/>
        </a:xfrm>
        <a:custGeom>
          <a:avLst/>
          <a:gdLst/>
          <a:ahLst/>
          <a:cxnLst/>
          <a:rect l="0" t="0" r="0" b="0"/>
          <a:pathLst>
            <a:path>
              <a:moveTo>
                <a:pt x="0" y="17004"/>
              </a:moveTo>
              <a:lnTo>
                <a:pt x="278243" y="1700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 rot="10800000">
        <a:off x="4353945" y="1800458"/>
        <a:ext cx="13912" cy="13912"/>
      </dsp:txXfrm>
    </dsp:sp>
    <dsp:sp modelId="{4F23EE74-9FE2-400A-87C0-3375D4E685C3}">
      <dsp:nvSpPr>
        <dsp:cNvPr id="0" name=""/>
        <dsp:cNvSpPr/>
      </dsp:nvSpPr>
      <dsp:spPr>
        <a:xfrm>
          <a:off x="3533693" y="21901"/>
          <a:ext cx="1646399" cy="164639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通</a:t>
          </a:r>
          <a:endParaRPr lang="zh-CN" altLang="en-US" sz="4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4803" y="263011"/>
        <a:ext cx="1164179" cy="1164179"/>
      </dsp:txXfrm>
    </dsp:sp>
    <dsp:sp modelId="{B3335A19-A3A0-42B4-B6F5-96139C3903DA}">
      <dsp:nvSpPr>
        <dsp:cNvPr id="0" name=""/>
        <dsp:cNvSpPr/>
      </dsp:nvSpPr>
      <dsp:spPr>
        <a:xfrm rot="21588905">
          <a:off x="5665543" y="2984195"/>
          <a:ext cx="668429" cy="34009"/>
        </a:xfrm>
        <a:custGeom>
          <a:avLst/>
          <a:gdLst/>
          <a:ahLst/>
          <a:cxnLst/>
          <a:rect l="0" t="0" r="0" b="0"/>
          <a:pathLst>
            <a:path>
              <a:moveTo>
                <a:pt x="0" y="17004"/>
              </a:moveTo>
              <a:lnTo>
                <a:pt x="668429" y="1700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983047" y="2984489"/>
        <a:ext cx="33421" cy="33421"/>
      </dsp:txXfrm>
    </dsp:sp>
    <dsp:sp modelId="{DDB0BFFB-56B0-4F9A-A02C-EBF1B0C43717}">
      <dsp:nvSpPr>
        <dsp:cNvPr id="0" name=""/>
        <dsp:cNvSpPr/>
      </dsp:nvSpPr>
      <dsp:spPr>
        <a:xfrm>
          <a:off x="6333966" y="2174264"/>
          <a:ext cx="1646399" cy="164639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调</a:t>
          </a:r>
          <a:endParaRPr lang="zh-CN" altLang="en-US" sz="4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5076" y="2415374"/>
        <a:ext cx="1164179" cy="1164179"/>
      </dsp:txXfrm>
    </dsp:sp>
    <dsp:sp modelId="{0DB75A3B-8FBC-40B8-A893-666084BF545F}">
      <dsp:nvSpPr>
        <dsp:cNvPr id="0" name=""/>
        <dsp:cNvSpPr/>
      </dsp:nvSpPr>
      <dsp:spPr>
        <a:xfrm rot="5423002">
          <a:off x="4230900" y="4176446"/>
          <a:ext cx="254105" cy="34009"/>
        </a:xfrm>
        <a:custGeom>
          <a:avLst/>
          <a:gdLst/>
          <a:ahLst/>
          <a:cxnLst/>
          <a:rect l="0" t="0" r="0" b="0"/>
          <a:pathLst>
            <a:path>
              <a:moveTo>
                <a:pt x="0" y="17004"/>
              </a:moveTo>
              <a:lnTo>
                <a:pt x="254105" y="1700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 rot="10800000">
        <a:off x="4351600" y="4187098"/>
        <a:ext cx="12705" cy="12705"/>
      </dsp:txXfrm>
    </dsp:sp>
    <dsp:sp modelId="{001DAD50-B0AE-47B3-B84E-BA25B2CE7E1D}">
      <dsp:nvSpPr>
        <dsp:cNvPr id="0" name=""/>
        <dsp:cNvSpPr/>
      </dsp:nvSpPr>
      <dsp:spPr>
        <a:xfrm>
          <a:off x="3528395" y="4320482"/>
          <a:ext cx="1646399" cy="164639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zh-CN" altLang="en-US" sz="4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排</a:t>
          </a:r>
        </a:p>
      </dsp:txBody>
      <dsp:txXfrm>
        <a:off x="3769505" y="4561592"/>
        <a:ext cx="1164179" cy="1164179"/>
      </dsp:txXfrm>
    </dsp:sp>
    <dsp:sp modelId="{177E17B7-9294-47D9-97E4-9B09BF7F178F}">
      <dsp:nvSpPr>
        <dsp:cNvPr id="0" name=""/>
        <dsp:cNvSpPr/>
      </dsp:nvSpPr>
      <dsp:spPr>
        <a:xfrm rot="10811378">
          <a:off x="2469793" y="2984180"/>
          <a:ext cx="596455" cy="34009"/>
        </a:xfrm>
        <a:custGeom>
          <a:avLst/>
          <a:gdLst/>
          <a:ahLst/>
          <a:cxnLst/>
          <a:rect l="0" t="0" r="0" b="0"/>
          <a:pathLst>
            <a:path>
              <a:moveTo>
                <a:pt x="0" y="17004"/>
              </a:moveTo>
              <a:lnTo>
                <a:pt x="596455" y="1700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 rot="10800000">
        <a:off x="2753109" y="2986273"/>
        <a:ext cx="29822" cy="29822"/>
      </dsp:txXfrm>
    </dsp:sp>
    <dsp:sp modelId="{53DEAD77-53DB-4741-A1BB-60807AED0A48}">
      <dsp:nvSpPr>
        <dsp:cNvPr id="0" name=""/>
        <dsp:cNvSpPr/>
      </dsp:nvSpPr>
      <dsp:spPr>
        <a:xfrm>
          <a:off x="823399" y="2174273"/>
          <a:ext cx="1646399" cy="164639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补</a:t>
          </a:r>
          <a:endParaRPr lang="zh-CN" altLang="en-US" sz="4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64509" y="2415383"/>
        <a:ext cx="1164179" cy="11641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418455" cy="5418455"/>
        <a:chOff x="0" y="0"/>
        <a:chExt cx="5418455" cy="5418455"/>
      </a:xfrm>
    </dsp:grpSpPr>
    <dsp:sp modelId="{4D249092-DA8C-4681-AA9C-207F2DFD3154}">
      <dsp:nvSpPr>
        <dsp:cNvPr id="3" name="椭圆 2"/>
        <dsp:cNvSpPr/>
      </dsp:nvSpPr>
      <dsp:spPr bwMode="white">
        <a:xfrm>
          <a:off x="2397637" y="1584433"/>
          <a:ext cx="3332725" cy="333272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vert="horz" wrap="square" lIns="82550" tIns="82550" rIns="82550" bIns="8255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立体健康</a:t>
          </a:r>
          <a:endParaRPr lang="zh-CN" altLang="en-US"/>
        </a:p>
      </dsp:txBody>
      <dsp:txXfrm>
        <a:off x="2397637" y="1584433"/>
        <a:ext cx="3332725" cy="3332725"/>
      </dsp:txXfrm>
    </dsp:sp>
    <dsp:sp modelId="{0ABA4A14-2574-4777-939A-8A91AE25FBF5}">
      <dsp:nvSpPr>
        <dsp:cNvPr id="4" name="椭圆 3"/>
        <dsp:cNvSpPr/>
      </dsp:nvSpPr>
      <dsp:spPr bwMode="white">
        <a:xfrm>
          <a:off x="3230819" y="251343"/>
          <a:ext cx="1666363" cy="166636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3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vert="horz" wrap="square" lIns="53340" tIns="53340" rIns="53340" bIns="53340" anchor="ctr"/>
        <a:lstStyle>
          <a:lvl1pPr algn="ctr">
            <a:defRPr sz="4200"/>
          </a:lvl1pPr>
          <a:lvl2pPr marL="285750" indent="-285750" algn="ctr">
            <a:defRPr sz="3200"/>
          </a:lvl2pPr>
          <a:lvl3pPr marL="571500" indent="-285750" algn="ctr">
            <a:defRPr sz="3200"/>
          </a:lvl3pPr>
          <a:lvl4pPr marL="857250" indent="-285750" algn="ctr">
            <a:defRPr sz="3200"/>
          </a:lvl4pPr>
          <a:lvl5pPr marL="1143000" indent="-285750" algn="ctr">
            <a:defRPr sz="3200"/>
          </a:lvl5pPr>
          <a:lvl6pPr marL="1428750" indent="-285750" algn="ctr">
            <a:defRPr sz="3200"/>
          </a:lvl6pPr>
          <a:lvl7pPr marL="1714500" indent="-285750" algn="ctr">
            <a:defRPr sz="3200"/>
          </a:lvl7pPr>
          <a:lvl8pPr marL="2000250" indent="-285750" algn="ctr">
            <a:defRPr sz="3200"/>
          </a:lvl8pPr>
          <a:lvl9pPr marL="2286000" indent="-285750" algn="ctr">
            <a:defRPr sz="3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生理</a:t>
          </a:r>
          <a:endParaRPr lang="zh-CN" altLang="en-US"/>
        </a:p>
      </dsp:txBody>
      <dsp:txXfrm>
        <a:off x="3230819" y="251343"/>
        <a:ext cx="1666363" cy="1666363"/>
      </dsp:txXfrm>
    </dsp:sp>
    <dsp:sp modelId="{A9981A18-75F3-41F3-9957-B40659E402CE}">
      <dsp:nvSpPr>
        <dsp:cNvPr id="5" name="椭圆 4"/>
        <dsp:cNvSpPr/>
      </dsp:nvSpPr>
      <dsp:spPr bwMode="white">
        <a:xfrm>
          <a:off x="5106865" y="3500750"/>
          <a:ext cx="1666363" cy="166636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vert="horz" wrap="square" lIns="53340" tIns="53340" rIns="53340" bIns="53340" anchor="ctr"/>
        <a:lstStyle>
          <a:lvl1pPr algn="ctr">
            <a:defRPr sz="4200"/>
          </a:lvl1pPr>
          <a:lvl2pPr marL="285750" indent="-285750" algn="ctr">
            <a:defRPr sz="3200"/>
          </a:lvl2pPr>
          <a:lvl3pPr marL="571500" indent="-285750" algn="ctr">
            <a:defRPr sz="3200"/>
          </a:lvl3pPr>
          <a:lvl4pPr marL="857250" indent="-285750" algn="ctr">
            <a:defRPr sz="3200"/>
          </a:lvl4pPr>
          <a:lvl5pPr marL="1143000" indent="-285750" algn="ctr">
            <a:defRPr sz="3200"/>
          </a:lvl5pPr>
          <a:lvl6pPr marL="1428750" indent="-285750" algn="ctr">
            <a:defRPr sz="3200"/>
          </a:lvl6pPr>
          <a:lvl7pPr marL="1714500" indent="-285750" algn="ctr">
            <a:defRPr sz="3200"/>
          </a:lvl7pPr>
          <a:lvl8pPr marL="2000250" indent="-285750" algn="ctr">
            <a:defRPr sz="3200"/>
          </a:lvl8pPr>
          <a:lvl9pPr marL="2286000" indent="-285750" algn="ctr">
            <a:defRPr sz="3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心理</a:t>
          </a:r>
          <a:endParaRPr lang="zh-CN" altLang="en-US"/>
        </a:p>
      </dsp:txBody>
      <dsp:txXfrm>
        <a:off x="5106865" y="3500750"/>
        <a:ext cx="1666363" cy="1666363"/>
      </dsp:txXfrm>
    </dsp:sp>
    <dsp:sp modelId="{5EBE0206-6FD5-462B-AC34-DF1594CC1BEE}">
      <dsp:nvSpPr>
        <dsp:cNvPr id="6" name="椭圆 5"/>
        <dsp:cNvSpPr/>
      </dsp:nvSpPr>
      <dsp:spPr bwMode="white">
        <a:xfrm>
          <a:off x="1354773" y="3500750"/>
          <a:ext cx="1666363" cy="166636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5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vert="horz" wrap="square" lIns="53340" tIns="53340" rIns="53340" bIns="53340" anchor="ctr"/>
        <a:lstStyle>
          <a:lvl1pPr algn="ctr">
            <a:defRPr sz="4200"/>
          </a:lvl1pPr>
          <a:lvl2pPr marL="285750" indent="-285750" algn="ctr">
            <a:defRPr sz="3200"/>
          </a:lvl2pPr>
          <a:lvl3pPr marL="571500" indent="-285750" algn="ctr">
            <a:defRPr sz="3200"/>
          </a:lvl3pPr>
          <a:lvl4pPr marL="857250" indent="-285750" algn="ctr">
            <a:defRPr sz="3200"/>
          </a:lvl4pPr>
          <a:lvl5pPr marL="1143000" indent="-285750" algn="ctr">
            <a:defRPr sz="3200"/>
          </a:lvl5pPr>
          <a:lvl6pPr marL="1428750" indent="-285750" algn="ctr">
            <a:defRPr sz="3200"/>
          </a:lvl6pPr>
          <a:lvl7pPr marL="1714500" indent="-285750" algn="ctr">
            <a:defRPr sz="3200"/>
          </a:lvl7pPr>
          <a:lvl8pPr marL="2000250" indent="-285750" algn="ctr">
            <a:defRPr sz="3200"/>
          </a:lvl8pPr>
          <a:lvl9pPr marL="2286000" indent="-285750" algn="ctr">
            <a:defRPr sz="3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社会</a:t>
          </a:r>
          <a:endParaRPr lang="zh-CN" altLang="en-US"/>
        </a:p>
      </dsp:txBody>
      <dsp:txXfrm>
        <a:off x="1354773" y="3500750"/>
        <a:ext cx="1666363" cy="16663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418455" cy="5418455"/>
        <a:chOff x="0" y="0"/>
        <a:chExt cx="5418455" cy="5418455"/>
      </a:xfrm>
    </dsp:grpSpPr>
    <dsp:sp modelId="{4D249092-DA8C-4681-AA9C-207F2DFD3154}">
      <dsp:nvSpPr>
        <dsp:cNvPr id="3" name="椭圆 2"/>
        <dsp:cNvSpPr/>
      </dsp:nvSpPr>
      <dsp:spPr bwMode="white">
        <a:xfrm>
          <a:off x="2397637" y="1584433"/>
          <a:ext cx="3332725" cy="333272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vert="horz" wrap="square" lIns="82550" tIns="82550" rIns="82550" bIns="8255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立体健康</a:t>
          </a:r>
          <a:endParaRPr lang="zh-CN" altLang="en-US"/>
        </a:p>
      </dsp:txBody>
      <dsp:txXfrm>
        <a:off x="2397637" y="1584433"/>
        <a:ext cx="3332725" cy="3332725"/>
      </dsp:txXfrm>
    </dsp:sp>
    <dsp:sp modelId="{0ABA4A14-2574-4777-939A-8A91AE25FBF5}">
      <dsp:nvSpPr>
        <dsp:cNvPr id="4" name="椭圆 3"/>
        <dsp:cNvSpPr/>
      </dsp:nvSpPr>
      <dsp:spPr bwMode="white">
        <a:xfrm>
          <a:off x="3230819" y="251343"/>
          <a:ext cx="1666363" cy="166636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3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vert="horz" wrap="square" lIns="53340" tIns="53340" rIns="53340" bIns="53340" anchor="ctr"/>
        <a:lstStyle>
          <a:lvl1pPr algn="ctr">
            <a:defRPr sz="4200"/>
          </a:lvl1pPr>
          <a:lvl2pPr marL="285750" indent="-285750" algn="ctr">
            <a:defRPr sz="3200"/>
          </a:lvl2pPr>
          <a:lvl3pPr marL="571500" indent="-285750" algn="ctr">
            <a:defRPr sz="3200"/>
          </a:lvl3pPr>
          <a:lvl4pPr marL="857250" indent="-285750" algn="ctr">
            <a:defRPr sz="3200"/>
          </a:lvl4pPr>
          <a:lvl5pPr marL="1143000" indent="-285750" algn="ctr">
            <a:defRPr sz="3200"/>
          </a:lvl5pPr>
          <a:lvl6pPr marL="1428750" indent="-285750" algn="ctr">
            <a:defRPr sz="3200"/>
          </a:lvl6pPr>
          <a:lvl7pPr marL="1714500" indent="-285750" algn="ctr">
            <a:defRPr sz="3200"/>
          </a:lvl7pPr>
          <a:lvl8pPr marL="2000250" indent="-285750" algn="ctr">
            <a:defRPr sz="3200"/>
          </a:lvl8pPr>
          <a:lvl9pPr marL="2286000" indent="-285750" algn="ctr">
            <a:defRPr sz="3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生理</a:t>
          </a:r>
          <a:endParaRPr lang="zh-CN" altLang="en-US"/>
        </a:p>
      </dsp:txBody>
      <dsp:txXfrm>
        <a:off x="3230819" y="251343"/>
        <a:ext cx="1666363" cy="1666363"/>
      </dsp:txXfrm>
    </dsp:sp>
    <dsp:sp modelId="{A9981A18-75F3-41F3-9957-B40659E402CE}">
      <dsp:nvSpPr>
        <dsp:cNvPr id="5" name="椭圆 4"/>
        <dsp:cNvSpPr/>
      </dsp:nvSpPr>
      <dsp:spPr bwMode="white">
        <a:xfrm>
          <a:off x="5106865" y="3500750"/>
          <a:ext cx="1666363" cy="166636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vert="horz" wrap="square" lIns="53340" tIns="53340" rIns="53340" bIns="53340" anchor="ctr"/>
        <a:lstStyle>
          <a:lvl1pPr algn="ctr">
            <a:defRPr sz="4200"/>
          </a:lvl1pPr>
          <a:lvl2pPr marL="285750" indent="-285750" algn="ctr">
            <a:defRPr sz="3200"/>
          </a:lvl2pPr>
          <a:lvl3pPr marL="571500" indent="-285750" algn="ctr">
            <a:defRPr sz="3200"/>
          </a:lvl3pPr>
          <a:lvl4pPr marL="857250" indent="-285750" algn="ctr">
            <a:defRPr sz="3200"/>
          </a:lvl4pPr>
          <a:lvl5pPr marL="1143000" indent="-285750" algn="ctr">
            <a:defRPr sz="3200"/>
          </a:lvl5pPr>
          <a:lvl6pPr marL="1428750" indent="-285750" algn="ctr">
            <a:defRPr sz="3200"/>
          </a:lvl6pPr>
          <a:lvl7pPr marL="1714500" indent="-285750" algn="ctr">
            <a:defRPr sz="3200"/>
          </a:lvl7pPr>
          <a:lvl8pPr marL="2000250" indent="-285750" algn="ctr">
            <a:defRPr sz="3200"/>
          </a:lvl8pPr>
          <a:lvl9pPr marL="2286000" indent="-285750" algn="ctr">
            <a:defRPr sz="3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心理</a:t>
          </a:r>
          <a:endParaRPr lang="zh-CN" altLang="en-US"/>
        </a:p>
      </dsp:txBody>
      <dsp:txXfrm>
        <a:off x="5106865" y="3500750"/>
        <a:ext cx="1666363" cy="1666363"/>
      </dsp:txXfrm>
    </dsp:sp>
    <dsp:sp modelId="{5EBE0206-6FD5-462B-AC34-DF1594CC1BEE}">
      <dsp:nvSpPr>
        <dsp:cNvPr id="6" name="椭圆 5"/>
        <dsp:cNvSpPr/>
      </dsp:nvSpPr>
      <dsp:spPr bwMode="white">
        <a:xfrm>
          <a:off x="1354773" y="3500750"/>
          <a:ext cx="1666363" cy="166636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5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vert="horz" wrap="square" lIns="53340" tIns="53340" rIns="53340" bIns="53340" anchor="ctr"/>
        <a:lstStyle>
          <a:lvl1pPr algn="ctr">
            <a:defRPr sz="4200"/>
          </a:lvl1pPr>
          <a:lvl2pPr marL="285750" indent="-285750" algn="ctr">
            <a:defRPr sz="3200"/>
          </a:lvl2pPr>
          <a:lvl3pPr marL="571500" indent="-285750" algn="ctr">
            <a:defRPr sz="3200"/>
          </a:lvl3pPr>
          <a:lvl4pPr marL="857250" indent="-285750" algn="ctr">
            <a:defRPr sz="3200"/>
          </a:lvl4pPr>
          <a:lvl5pPr marL="1143000" indent="-285750" algn="ctr">
            <a:defRPr sz="3200"/>
          </a:lvl5pPr>
          <a:lvl6pPr marL="1428750" indent="-285750" algn="ctr">
            <a:defRPr sz="3200"/>
          </a:lvl6pPr>
          <a:lvl7pPr marL="1714500" indent="-285750" algn="ctr">
            <a:defRPr sz="3200"/>
          </a:lvl7pPr>
          <a:lvl8pPr marL="2000250" indent="-285750" algn="ctr">
            <a:defRPr sz="3200"/>
          </a:lvl8pPr>
          <a:lvl9pPr marL="2286000" indent="-285750" algn="ctr">
            <a:defRPr sz="3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社会</a:t>
          </a:r>
          <a:endParaRPr lang="zh-CN" altLang="en-US"/>
        </a:p>
      </dsp:txBody>
      <dsp:txXfrm>
        <a:off x="1354773" y="3500750"/>
        <a:ext cx="1666363" cy="16663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418455" cy="5418455"/>
        <a:chOff x="0" y="0"/>
        <a:chExt cx="5418455" cy="5418455"/>
      </a:xfrm>
    </dsp:grpSpPr>
    <dsp:sp modelId="{4D249092-DA8C-4681-AA9C-207F2DFD3154}">
      <dsp:nvSpPr>
        <dsp:cNvPr id="3" name="椭圆 2"/>
        <dsp:cNvSpPr/>
      </dsp:nvSpPr>
      <dsp:spPr bwMode="white">
        <a:xfrm>
          <a:off x="2397637" y="1584433"/>
          <a:ext cx="3332725" cy="333272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vert="horz" wrap="square" lIns="82550" tIns="82550" rIns="82550" bIns="8255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立体健康</a:t>
          </a:r>
          <a:endParaRPr lang="zh-CN" altLang="en-US"/>
        </a:p>
      </dsp:txBody>
      <dsp:txXfrm>
        <a:off x="2397637" y="1584433"/>
        <a:ext cx="3332725" cy="3332725"/>
      </dsp:txXfrm>
    </dsp:sp>
    <dsp:sp modelId="{0ABA4A14-2574-4777-939A-8A91AE25FBF5}">
      <dsp:nvSpPr>
        <dsp:cNvPr id="4" name="椭圆 3"/>
        <dsp:cNvSpPr/>
      </dsp:nvSpPr>
      <dsp:spPr bwMode="white">
        <a:xfrm>
          <a:off x="3230819" y="251343"/>
          <a:ext cx="1666363" cy="166636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3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vert="horz" wrap="square" lIns="53340" tIns="53340" rIns="53340" bIns="53340" anchor="ctr"/>
        <a:lstStyle>
          <a:lvl1pPr algn="ctr">
            <a:defRPr sz="4200"/>
          </a:lvl1pPr>
          <a:lvl2pPr marL="285750" indent="-285750" algn="ctr">
            <a:defRPr sz="3200"/>
          </a:lvl2pPr>
          <a:lvl3pPr marL="571500" indent="-285750" algn="ctr">
            <a:defRPr sz="3200"/>
          </a:lvl3pPr>
          <a:lvl4pPr marL="857250" indent="-285750" algn="ctr">
            <a:defRPr sz="3200"/>
          </a:lvl4pPr>
          <a:lvl5pPr marL="1143000" indent="-285750" algn="ctr">
            <a:defRPr sz="3200"/>
          </a:lvl5pPr>
          <a:lvl6pPr marL="1428750" indent="-285750" algn="ctr">
            <a:defRPr sz="3200"/>
          </a:lvl6pPr>
          <a:lvl7pPr marL="1714500" indent="-285750" algn="ctr">
            <a:defRPr sz="3200"/>
          </a:lvl7pPr>
          <a:lvl8pPr marL="2000250" indent="-285750" algn="ctr">
            <a:defRPr sz="3200"/>
          </a:lvl8pPr>
          <a:lvl9pPr marL="2286000" indent="-285750" algn="ctr">
            <a:defRPr sz="3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生理</a:t>
          </a:r>
          <a:endParaRPr lang="zh-CN" altLang="en-US"/>
        </a:p>
      </dsp:txBody>
      <dsp:txXfrm>
        <a:off x="3230819" y="251343"/>
        <a:ext cx="1666363" cy="1666363"/>
      </dsp:txXfrm>
    </dsp:sp>
    <dsp:sp modelId="{A9981A18-75F3-41F3-9957-B40659E402CE}">
      <dsp:nvSpPr>
        <dsp:cNvPr id="5" name="椭圆 4"/>
        <dsp:cNvSpPr/>
      </dsp:nvSpPr>
      <dsp:spPr bwMode="white">
        <a:xfrm>
          <a:off x="5106865" y="3500750"/>
          <a:ext cx="1666363" cy="166636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vert="horz" wrap="square" lIns="53340" tIns="53340" rIns="53340" bIns="53340" anchor="ctr"/>
        <a:lstStyle>
          <a:lvl1pPr algn="ctr">
            <a:defRPr sz="4200"/>
          </a:lvl1pPr>
          <a:lvl2pPr marL="285750" indent="-285750" algn="ctr">
            <a:defRPr sz="3200"/>
          </a:lvl2pPr>
          <a:lvl3pPr marL="571500" indent="-285750" algn="ctr">
            <a:defRPr sz="3200"/>
          </a:lvl3pPr>
          <a:lvl4pPr marL="857250" indent="-285750" algn="ctr">
            <a:defRPr sz="3200"/>
          </a:lvl4pPr>
          <a:lvl5pPr marL="1143000" indent="-285750" algn="ctr">
            <a:defRPr sz="3200"/>
          </a:lvl5pPr>
          <a:lvl6pPr marL="1428750" indent="-285750" algn="ctr">
            <a:defRPr sz="3200"/>
          </a:lvl6pPr>
          <a:lvl7pPr marL="1714500" indent="-285750" algn="ctr">
            <a:defRPr sz="3200"/>
          </a:lvl7pPr>
          <a:lvl8pPr marL="2000250" indent="-285750" algn="ctr">
            <a:defRPr sz="3200"/>
          </a:lvl8pPr>
          <a:lvl9pPr marL="2286000" indent="-285750" algn="ctr">
            <a:defRPr sz="3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心理</a:t>
          </a:r>
          <a:endParaRPr lang="zh-CN" altLang="en-US"/>
        </a:p>
      </dsp:txBody>
      <dsp:txXfrm>
        <a:off x="5106865" y="3500750"/>
        <a:ext cx="1666363" cy="1666363"/>
      </dsp:txXfrm>
    </dsp:sp>
    <dsp:sp modelId="{5EBE0206-6FD5-462B-AC34-DF1594CC1BEE}">
      <dsp:nvSpPr>
        <dsp:cNvPr id="6" name="椭圆 5"/>
        <dsp:cNvSpPr/>
      </dsp:nvSpPr>
      <dsp:spPr bwMode="white">
        <a:xfrm>
          <a:off x="1354773" y="3500750"/>
          <a:ext cx="1666363" cy="166636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5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vert="horz" wrap="square" lIns="53340" tIns="53340" rIns="53340" bIns="53340" anchor="ctr"/>
        <a:lstStyle>
          <a:lvl1pPr algn="ctr">
            <a:defRPr sz="4200"/>
          </a:lvl1pPr>
          <a:lvl2pPr marL="285750" indent="-285750" algn="ctr">
            <a:defRPr sz="3200"/>
          </a:lvl2pPr>
          <a:lvl3pPr marL="571500" indent="-285750" algn="ctr">
            <a:defRPr sz="3200"/>
          </a:lvl3pPr>
          <a:lvl4pPr marL="857250" indent="-285750" algn="ctr">
            <a:defRPr sz="3200"/>
          </a:lvl4pPr>
          <a:lvl5pPr marL="1143000" indent="-285750" algn="ctr">
            <a:defRPr sz="3200"/>
          </a:lvl5pPr>
          <a:lvl6pPr marL="1428750" indent="-285750" algn="ctr">
            <a:defRPr sz="3200"/>
          </a:lvl6pPr>
          <a:lvl7pPr marL="1714500" indent="-285750" algn="ctr">
            <a:defRPr sz="3200"/>
          </a:lvl7pPr>
          <a:lvl8pPr marL="2000250" indent="-285750" algn="ctr">
            <a:defRPr sz="3200"/>
          </a:lvl8pPr>
          <a:lvl9pPr marL="2286000" indent="-285750" algn="ctr">
            <a:defRPr sz="3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社会</a:t>
          </a:r>
          <a:endParaRPr lang="zh-CN" altLang="en-US"/>
        </a:p>
      </dsp:txBody>
      <dsp:txXfrm>
        <a:off x="1354773" y="3500750"/>
        <a:ext cx="1666363" cy="1666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#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Sty" val="noArr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#2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71A476CB-3301-420D-9F18-167F3722B94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D296E2E-8EAA-4FF6-AF09-E7B44297C1DC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9938E84C-E8D6-4940-BE51-A93F5CD8427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4253E92C-688E-42D9-BFD4-F138A794AF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9938E84C-E8D6-4940-BE51-A93F5CD8427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4253E92C-688E-42D9-BFD4-F138A794AF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9938E84C-E8D6-4940-BE51-A93F5CD8427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4253E92C-688E-42D9-BFD4-F138A794AF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9938E84C-E8D6-4940-BE51-A93F5CD8427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4253E92C-688E-42D9-BFD4-F138A794AF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9938E84C-E8D6-4940-BE51-A93F5CD8427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4253E92C-688E-42D9-BFD4-F138A794AF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ea typeface="微软雅黑" panose="020B0503020204020204" pitchFamily="34" charset="-122"/>
              </a:defRPr>
            </a:lvl1pPr>
            <a:lvl2pPr>
              <a:defRPr sz="2400">
                <a:ea typeface="微软雅黑" panose="020B0503020204020204" pitchFamily="34" charset="-122"/>
              </a:defRPr>
            </a:lvl2pPr>
            <a:lvl3pPr>
              <a:defRPr sz="2000">
                <a:ea typeface="微软雅黑" panose="020B0503020204020204" pitchFamily="34" charset="-122"/>
              </a:defRPr>
            </a:lvl3pPr>
            <a:lvl4pPr>
              <a:defRPr sz="1800">
                <a:ea typeface="微软雅黑" panose="020B0503020204020204" pitchFamily="34" charset="-122"/>
              </a:defRPr>
            </a:lvl4pPr>
            <a:lvl5pPr>
              <a:defRPr sz="1800"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ea typeface="微软雅黑" panose="020B0503020204020204" pitchFamily="34" charset="-122"/>
              </a:defRPr>
            </a:lvl1pPr>
            <a:lvl2pPr>
              <a:defRPr sz="2400">
                <a:ea typeface="微软雅黑" panose="020B0503020204020204" pitchFamily="34" charset="-122"/>
              </a:defRPr>
            </a:lvl2pPr>
            <a:lvl3pPr>
              <a:defRPr sz="2000">
                <a:ea typeface="微软雅黑" panose="020B0503020204020204" pitchFamily="34" charset="-122"/>
              </a:defRPr>
            </a:lvl3pPr>
            <a:lvl4pPr>
              <a:defRPr sz="1800">
                <a:ea typeface="微软雅黑" panose="020B0503020204020204" pitchFamily="34" charset="-122"/>
              </a:defRPr>
            </a:lvl4pPr>
            <a:lvl5pPr>
              <a:defRPr sz="1800"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9938E84C-E8D6-4940-BE51-A93F5CD8427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4253E92C-688E-42D9-BFD4-F138A794AF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ea typeface="微软雅黑" panose="020B0503020204020204" pitchFamily="34" charset="-122"/>
              </a:defRPr>
            </a:lvl1pPr>
            <a:lvl2pPr>
              <a:defRPr sz="2000">
                <a:ea typeface="微软雅黑" panose="020B0503020204020204" pitchFamily="34" charset="-122"/>
              </a:defRPr>
            </a:lvl2pPr>
            <a:lvl3pPr>
              <a:defRPr sz="1800">
                <a:ea typeface="微软雅黑" panose="020B0503020204020204" pitchFamily="34" charset="-122"/>
              </a:defRPr>
            </a:lvl3pPr>
            <a:lvl4pPr>
              <a:defRPr sz="1600">
                <a:ea typeface="微软雅黑" panose="020B0503020204020204" pitchFamily="34" charset="-122"/>
              </a:defRPr>
            </a:lvl4pPr>
            <a:lvl5pPr>
              <a:defRPr sz="1600">
                <a:ea typeface="微软雅黑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ea typeface="微软雅黑" panose="020B0503020204020204" pitchFamily="34" charset="-122"/>
              </a:defRPr>
            </a:lvl1pPr>
            <a:lvl2pPr>
              <a:defRPr sz="2000">
                <a:ea typeface="微软雅黑" panose="020B0503020204020204" pitchFamily="34" charset="-122"/>
              </a:defRPr>
            </a:lvl2pPr>
            <a:lvl3pPr>
              <a:defRPr sz="1800">
                <a:ea typeface="微软雅黑" panose="020B0503020204020204" pitchFamily="34" charset="-122"/>
              </a:defRPr>
            </a:lvl3pPr>
            <a:lvl4pPr>
              <a:defRPr sz="1600">
                <a:ea typeface="微软雅黑" panose="020B0503020204020204" pitchFamily="34" charset="-122"/>
              </a:defRPr>
            </a:lvl4pPr>
            <a:lvl5pPr>
              <a:defRPr sz="1600">
                <a:ea typeface="微软雅黑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9938E84C-E8D6-4940-BE51-A93F5CD8427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4253E92C-688E-42D9-BFD4-F138A794AF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9938E84C-E8D6-4940-BE51-A93F5CD8427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4253E92C-688E-42D9-BFD4-F138A794AF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9938E84C-E8D6-4940-BE51-A93F5CD8427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4253E92C-688E-42D9-BFD4-F138A794AF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ea typeface="微软雅黑" panose="020B0503020204020204" pitchFamily="34" charset="-122"/>
              </a:defRPr>
            </a:lvl1pPr>
            <a:lvl2pPr>
              <a:defRPr sz="2800">
                <a:ea typeface="微软雅黑" panose="020B0503020204020204" pitchFamily="34" charset="-122"/>
              </a:defRPr>
            </a:lvl2pPr>
            <a:lvl3pPr>
              <a:defRPr sz="2400">
                <a:ea typeface="微软雅黑" panose="020B0503020204020204" pitchFamily="34" charset="-122"/>
              </a:defRPr>
            </a:lvl3pPr>
            <a:lvl4pPr>
              <a:defRPr sz="2000">
                <a:ea typeface="微软雅黑" panose="020B0503020204020204" pitchFamily="34" charset="-122"/>
              </a:defRPr>
            </a:lvl4pPr>
            <a:lvl5pPr>
              <a:defRPr sz="2000">
                <a:ea typeface="微软雅黑" panose="020B0503020204020204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ea typeface="微软雅黑" panose="020B0503020204020204" pitchFamily="3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9938E84C-E8D6-4940-BE51-A93F5CD8427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4253E92C-688E-42D9-BFD4-F138A794AF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ea typeface="微软雅黑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ea typeface="微软雅黑" panose="020B0503020204020204" pitchFamily="3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9938E84C-E8D6-4940-BE51-A93F5CD8427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4253E92C-688E-42D9-BFD4-F138A794AF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9938E84C-E8D6-4940-BE51-A93F5CD8427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4253E92C-688E-42D9-BFD4-F138A794AFCF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png"/></Relationships>
</file>

<file path=ppt/slides/_rels/slide10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jpeg"/></Relationships>
</file>

<file path=ppt/slides/_rels/slide1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0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1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3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4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5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6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1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2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4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5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6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7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8.jpe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9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0.jpe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1.jpeg"/></Relationships>
</file>

<file path=ppt/slides/_rels/slide1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_rels/slide1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diagramDrawing" Target="../diagrams/drawing6.xml"/><Relationship Id="rId4" Type="http://schemas.openxmlformats.org/officeDocument/2006/relationships/diagramColors" Target="../diagrams/colors6.xml"/><Relationship Id="rId3" Type="http://schemas.openxmlformats.org/officeDocument/2006/relationships/diagramQuickStyle" Target="../diagrams/quickStyle6.xml"/><Relationship Id="rId2" Type="http://schemas.openxmlformats.org/officeDocument/2006/relationships/diagramLayout" Target="../diagrams/layout6.xml"/><Relationship Id="rId1" Type="http://schemas.openxmlformats.org/officeDocument/2006/relationships/diagramData" Target="../diagrams/data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3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4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6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张  军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9"/>
          <p:cNvSpPr txBox="1">
            <a:spLocks noGrp="1" noChangeArrowheads="1"/>
          </p:cNvSpPr>
          <p:nvPr>
            <p:ph type="subTitle" idx="1"/>
          </p:nvPr>
        </p:nvSpPr>
        <p:spPr>
          <a:xfrm>
            <a:off x="761979" y="134076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  <a:defRPr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北京三〇一</a:t>
            </a:r>
            <a:r>
              <a:rPr lang="zh-TW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院原肿瘤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内科教授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中国癌症基金会特约防癌抗癌科普专家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中国老年保健协会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养生大世界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杂志顾问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中国康复医学会医养结合专委会常委兼副秘书长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中国健康管理协会健康文化委员会副秘书长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国内知名健康教育、健康管理及自然养生专家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国家食药同源牛蒡专委会主任委员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中央电视台、江苏电视台、太原电视台健康栏目顾问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世界中医药学会联合会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（世中联）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植物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精油疗法专委会副会长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中华精准健康传播十大新闻人物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北京移动互联网健康服务协会副会长兼自然养生专委会主委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ts val="2400"/>
              </a:lnSpc>
              <a:buNone/>
              <a:defRPr/>
            </a:pP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ts val="2400"/>
              </a:lnSpc>
              <a:buNone/>
              <a:defRPr/>
            </a:pP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buFont typeface="Wingdings" panose="05000000000000000000" pitchFamily="2" charset="2"/>
              <a:buChar char="l"/>
              <a:defRPr/>
            </a:pP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584986"/>
            <a:ext cx="1829435" cy="2561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Pictures\癌症201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31" y="347662"/>
            <a:ext cx="4784742" cy="63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 2"/>
          <p:cNvSpPr/>
          <p:nvPr/>
        </p:nvSpPr>
        <p:spPr>
          <a:xfrm>
            <a:off x="2250122" y="971551"/>
            <a:ext cx="4613451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642493" y="2847976"/>
            <a:ext cx="2221080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250122" y="3800476"/>
            <a:ext cx="2221080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642493" y="1944208"/>
            <a:ext cx="2221080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250122" y="2847976"/>
            <a:ext cx="2221080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642493" y="3800476"/>
            <a:ext cx="2221080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9" grpId="0" bldLvl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2" y="303932"/>
            <a:ext cx="7731776" cy="62501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564904"/>
            <a:ext cx="8136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强化预防疾病、保健养生的意识。</a:t>
            </a:r>
            <a:endParaRPr lang="zh-CN" altLang="en-US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养成良好的生活方式与习惯。</a:t>
            </a:r>
            <a:endParaRPr lang="zh-CN" altLang="en-US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定期健康体检，早发现、早诊断、早治疗。</a:t>
            </a:r>
            <a:endParaRPr lang="en-US" altLang="zh-CN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慢性病的日常管理（如肥胖、高血压、糖尿病）。</a:t>
            </a:r>
            <a:endParaRPr lang="zh-CN" altLang="en-US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借助他方力量：法律、保险、健康管理机构。</a:t>
            </a:r>
            <a:endParaRPr lang="en-US" altLang="zh-CN" sz="2800" dirty="0">
              <a:latin typeface="Times New Roman" panose="02020603050405020304"/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如有身体不适及时看病。</a:t>
            </a:r>
            <a:endParaRPr lang="en-US" altLang="zh-CN" sz="2800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470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如何管好自己的健康？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916832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立法：健康体检、健康数据要求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健康素养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、多路径宣传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习惯养成：餐桌上的健康、交通工具的选择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形成健康向上的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氛围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国民医保（社保）    商业保险的普及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432" y="5486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国际发达国家的经验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3059" y="4437111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+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1" y="1772816"/>
            <a:ext cx="4181475" cy="4057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7432" y="5486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美国癌症发病率下降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348880"/>
            <a:ext cx="8136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强化预防疾病、保健养生的意识。</a:t>
            </a:r>
            <a:endParaRPr lang="zh-CN" altLang="en-US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养成良好的生活方式与习惯。</a:t>
            </a:r>
            <a:endParaRPr lang="zh-CN" altLang="en-US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定期健康体检，早发现、早诊断、早治疗。</a:t>
            </a:r>
            <a:endParaRPr lang="en-US" altLang="zh-CN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慢性病的日常管理（如肥胖、高血压、糖尿病）。</a:t>
            </a:r>
            <a:endParaRPr lang="zh-CN" altLang="en-US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借助他方力量：保险</a:t>
            </a:r>
            <a:r>
              <a:rPr lang="zh-CN" altLang="en-US" sz="2800" dirty="0" smtClean="0">
                <a:ea typeface="微软雅黑" panose="020B0503020204020204" pitchFamily="34" charset="-122"/>
              </a:rPr>
              <a:t>、法律、健康</a:t>
            </a:r>
            <a:r>
              <a:rPr lang="zh-CN" altLang="en-US" sz="2800" dirty="0">
                <a:ea typeface="微软雅黑" panose="020B0503020204020204" pitchFamily="34" charset="-122"/>
              </a:rPr>
              <a:t>管理机构。</a:t>
            </a:r>
            <a:endParaRPr lang="en-US" altLang="zh-CN" sz="2800" dirty="0">
              <a:latin typeface="Times New Roman" panose="02020603050405020304"/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如有身体不适及时看病。</a:t>
            </a:r>
            <a:endParaRPr lang="en-US" altLang="zh-CN" sz="2800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9269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如何管好自己的健康？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1368" y="47667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如何看病？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8264" y="1916832"/>
            <a:ext cx="66247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  <a:buFontTx/>
              <a:buNone/>
              <a:defRPr/>
            </a:pPr>
            <a:r>
              <a:rPr lang="zh-CN" altLang="en-US" sz="3200" b="1" dirty="0">
                <a:ea typeface="微软雅黑" panose="020B0503020204020204" pitchFamily="34" charset="-122"/>
              </a:rPr>
              <a:t>原则</a:t>
            </a:r>
            <a:r>
              <a:rPr lang="zh-CN" altLang="en-US" sz="3200" dirty="0">
                <a:ea typeface="微软雅黑" panose="020B0503020204020204" pitchFamily="34" charset="-122"/>
              </a:rPr>
              <a:t>：</a:t>
            </a:r>
            <a:r>
              <a:rPr lang="zh-CN" altLang="en-US" sz="2800" dirty="0">
                <a:ea typeface="微软雅黑" panose="020B0503020204020204" pitchFamily="34" charset="-122"/>
              </a:rPr>
              <a:t>专病专治</a:t>
            </a:r>
            <a:endParaRPr lang="en-US" altLang="zh-CN" sz="2800" dirty="0">
              <a:ea typeface="微软雅黑" panose="020B0503020204020204" pitchFamily="34" charset="-122"/>
            </a:endParaRPr>
          </a:p>
          <a:p>
            <a:pPr>
              <a:lnSpc>
                <a:spcPts val="3600"/>
              </a:lnSpc>
              <a:buFontTx/>
              <a:buNone/>
              <a:defRPr/>
            </a:pPr>
            <a:r>
              <a:rPr lang="zh-CN" altLang="en-US" sz="3200" b="1" dirty="0" smtClean="0">
                <a:ea typeface="微软雅黑" panose="020B0503020204020204" pitchFamily="34" charset="-122"/>
              </a:rPr>
              <a:t>举例</a:t>
            </a:r>
            <a:r>
              <a:rPr lang="zh-CN" altLang="en-US" sz="3200" b="1" dirty="0">
                <a:ea typeface="微软雅黑" panose="020B0503020204020204" pitchFamily="34" charset="-122"/>
              </a:rPr>
              <a:t>：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脑瘤</a:t>
            </a:r>
            <a:r>
              <a:rPr lang="en-US" altLang="zh-CN" sz="2400" dirty="0"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ea typeface="微软雅黑" panose="020B0503020204020204" pitchFamily="34" charset="-122"/>
              </a:rPr>
              <a:t>天坛医院；</a:t>
            </a:r>
            <a:endParaRPr lang="en-US" altLang="zh-CN" sz="2400" dirty="0">
              <a:ea typeface="微软雅黑" panose="020B0503020204020204" pitchFamily="34" charset="-122"/>
            </a:endParaRPr>
          </a:p>
          <a:p>
            <a:pPr>
              <a:lnSpc>
                <a:spcPts val="3600"/>
              </a:lnSpc>
              <a:buFontTx/>
              <a:buNone/>
              <a:defRPr/>
            </a:pPr>
            <a:r>
              <a:rPr lang="en-US" altLang="zh-CN" sz="2400" dirty="0">
                <a:ea typeface="微软雅黑" panose="020B0503020204020204" pitchFamily="34" charset="-122"/>
              </a:rPr>
              <a:t>	</a:t>
            </a:r>
            <a:r>
              <a:rPr lang="en-US" altLang="zh-CN" sz="2400" dirty="0" smtClean="0">
                <a:ea typeface="微软雅黑" panose="020B0503020204020204" pitchFamily="34" charset="-122"/>
              </a:rPr>
              <a:t>    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眼科</a:t>
            </a:r>
            <a:r>
              <a:rPr lang="en-US" altLang="zh-CN" sz="2400" dirty="0"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ea typeface="微软雅黑" panose="020B0503020204020204" pitchFamily="34" charset="-122"/>
              </a:rPr>
              <a:t>同仁医院、北医三院眼科</a:t>
            </a:r>
            <a:endParaRPr lang="en-US" altLang="zh-CN" sz="2400" dirty="0">
              <a:ea typeface="微软雅黑" panose="020B0503020204020204" pitchFamily="34" charset="-122"/>
            </a:endParaRPr>
          </a:p>
          <a:p>
            <a:pPr>
              <a:lnSpc>
                <a:spcPts val="3600"/>
              </a:lnSpc>
              <a:buFontTx/>
              <a:buNone/>
              <a:defRPr/>
            </a:pPr>
            <a:r>
              <a:rPr lang="en-US" altLang="zh-CN" sz="2400" dirty="0">
                <a:ea typeface="微软雅黑" panose="020B0503020204020204" pitchFamily="34" charset="-122"/>
              </a:rPr>
              <a:t>	</a:t>
            </a:r>
            <a:r>
              <a:rPr lang="en-US" altLang="zh-CN" sz="2400" dirty="0" smtClean="0">
                <a:ea typeface="微软雅黑" panose="020B0503020204020204" pitchFamily="34" charset="-122"/>
              </a:rPr>
              <a:t>    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心脏病</a:t>
            </a:r>
            <a:r>
              <a:rPr lang="en-US" altLang="zh-CN" sz="2400" dirty="0"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ea typeface="微软雅黑" panose="020B0503020204020204" pitchFamily="34" charset="-122"/>
              </a:rPr>
              <a:t>阜外、安贞医院；</a:t>
            </a:r>
            <a:endParaRPr lang="en-US" altLang="zh-CN" sz="2400" dirty="0">
              <a:ea typeface="微软雅黑" panose="020B0503020204020204" pitchFamily="34" charset="-122"/>
            </a:endParaRPr>
          </a:p>
          <a:p>
            <a:pPr>
              <a:lnSpc>
                <a:spcPts val="3600"/>
              </a:lnSpc>
              <a:buFontTx/>
              <a:buNone/>
              <a:defRPr/>
            </a:pPr>
            <a:r>
              <a:rPr lang="en-US" altLang="zh-CN" sz="2400" dirty="0">
                <a:ea typeface="微软雅黑" panose="020B0503020204020204" pitchFamily="34" charset="-122"/>
              </a:rPr>
              <a:t>	</a:t>
            </a:r>
            <a:r>
              <a:rPr lang="en-US" altLang="zh-CN" sz="2400" dirty="0" smtClean="0">
                <a:ea typeface="微软雅黑" panose="020B0503020204020204" pitchFamily="34" charset="-122"/>
              </a:rPr>
              <a:t>    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骨科</a:t>
            </a:r>
            <a:r>
              <a:rPr lang="en-US" altLang="zh-CN" sz="2400" dirty="0"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ea typeface="微软雅黑" panose="020B0503020204020204" pitchFamily="34" charset="-122"/>
              </a:rPr>
              <a:t>积水潭医院、北医三院；</a:t>
            </a:r>
            <a:endParaRPr lang="en-US" altLang="zh-CN" sz="2400" dirty="0">
              <a:ea typeface="微软雅黑" panose="020B0503020204020204" pitchFamily="34" charset="-122"/>
            </a:endParaRPr>
          </a:p>
          <a:p>
            <a:pPr>
              <a:lnSpc>
                <a:spcPts val="3600"/>
              </a:lnSpc>
              <a:buFontTx/>
              <a:buNone/>
              <a:defRPr/>
            </a:pPr>
            <a:r>
              <a:rPr lang="en-US" altLang="zh-CN" sz="2400" dirty="0">
                <a:ea typeface="微软雅黑" panose="020B0503020204020204" pitchFamily="34" charset="-122"/>
              </a:rPr>
              <a:t>	</a:t>
            </a:r>
            <a:r>
              <a:rPr lang="en-US" altLang="zh-CN" sz="2400" dirty="0" smtClean="0">
                <a:ea typeface="微软雅黑" panose="020B0503020204020204" pitchFamily="34" charset="-122"/>
              </a:rPr>
              <a:t>    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肿瘤</a:t>
            </a:r>
            <a:r>
              <a:rPr lang="en-US" altLang="zh-CN" sz="2400" dirty="0"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ea typeface="微软雅黑" panose="020B0503020204020204" pitchFamily="34" charset="-122"/>
              </a:rPr>
              <a:t>中国医学科学院肿瘤医院；</a:t>
            </a:r>
            <a:endParaRPr lang="en-US" altLang="zh-CN" sz="2400" dirty="0">
              <a:ea typeface="微软雅黑" panose="020B0503020204020204" pitchFamily="34" charset="-122"/>
            </a:endParaRPr>
          </a:p>
          <a:p>
            <a:pPr>
              <a:lnSpc>
                <a:spcPts val="3600"/>
              </a:lnSpc>
              <a:buFontTx/>
              <a:buNone/>
              <a:defRPr/>
            </a:pPr>
            <a:r>
              <a:rPr lang="en-US" altLang="zh-CN" sz="2400" dirty="0">
                <a:ea typeface="微软雅黑" panose="020B0503020204020204" pitchFamily="34" charset="-122"/>
              </a:rPr>
              <a:t>	</a:t>
            </a:r>
            <a:r>
              <a:rPr lang="en-US" altLang="zh-CN" sz="2400" dirty="0" smtClean="0">
                <a:ea typeface="微软雅黑" panose="020B0503020204020204" pitchFamily="34" charset="-122"/>
              </a:rPr>
              <a:t>    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疑难</a:t>
            </a:r>
            <a:r>
              <a:rPr lang="zh-CN" altLang="en-US" sz="2400" dirty="0">
                <a:ea typeface="微软雅黑" panose="020B0503020204020204" pitchFamily="34" charset="-122"/>
              </a:rPr>
              <a:t>、诊断不明</a:t>
            </a:r>
            <a:r>
              <a:rPr lang="en-US" altLang="zh-CN" sz="2400" dirty="0">
                <a:ea typeface="微软雅黑" panose="020B0503020204020204" pitchFamily="34" charset="-122"/>
              </a:rPr>
              <a:t>-301</a:t>
            </a:r>
            <a:r>
              <a:rPr lang="zh-CN" altLang="en-US" sz="2400" dirty="0">
                <a:ea typeface="微软雅黑" panose="020B0503020204020204" pitchFamily="34" charset="-122"/>
              </a:rPr>
              <a:t>、协和医院</a:t>
            </a:r>
            <a:endParaRPr lang="en-US" altLang="zh-CN" sz="2400" dirty="0">
              <a:ea typeface="微软雅黑" panose="020B0503020204020204" pitchFamily="34" charset="-122"/>
            </a:endParaRPr>
          </a:p>
          <a:p>
            <a:pPr>
              <a:lnSpc>
                <a:spcPts val="3600"/>
              </a:lnSpc>
              <a:buFontTx/>
              <a:buNone/>
              <a:defRPr/>
            </a:pPr>
            <a:r>
              <a:rPr lang="en-US" altLang="zh-CN" sz="2400" dirty="0">
                <a:ea typeface="微软雅黑" panose="020B0503020204020204" pitchFamily="34" charset="-122"/>
              </a:rPr>
              <a:t>	</a:t>
            </a:r>
            <a:r>
              <a:rPr lang="en-US" altLang="zh-CN" sz="2400" dirty="0" smtClean="0">
                <a:ea typeface="微软雅黑" panose="020B0503020204020204" pitchFamily="34" charset="-122"/>
              </a:rPr>
              <a:t>     … </a:t>
            </a:r>
            <a:r>
              <a:rPr lang="en-US" altLang="zh-CN" sz="2400" dirty="0">
                <a:ea typeface="微软雅黑" panose="020B0503020204020204" pitchFamily="34" charset="-122"/>
              </a:rPr>
              <a:t>…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	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21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国际养生趋势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03350" y="2133600"/>
            <a:ext cx="5905500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1368" y="26064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衰老是人类不可抗拒的</a:t>
            </a:r>
            <a:endParaRPr lang="en-US" altLang="zh-CN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自然规律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755576" y="692696"/>
          <a:ext cx="70567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763714" y="1773240"/>
            <a:ext cx="2232025" cy="36925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200776" y="1846263"/>
            <a:ext cx="2259013" cy="36195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ea typeface="微软雅黑" panose="020B0503020204020204" pitchFamily="34" charset="-122"/>
              </a:rPr>
              <a:t> 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879725" y="2349500"/>
            <a:ext cx="863600" cy="812800"/>
          </a:xfrm>
          <a:prstGeom prst="ellipse">
            <a:avLst/>
          </a:prstGeom>
          <a:solidFill>
            <a:srgbClr val="E49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84214" y="2492377"/>
            <a:ext cx="1655762" cy="1008063"/>
            <a:chOff x="912284" y="2492376"/>
            <a:chExt cx="2207683" cy="1008063"/>
          </a:xfrm>
        </p:grpSpPr>
        <p:sp>
          <p:nvSpPr>
            <p:cNvPr id="12" name="右箭头 11"/>
            <p:cNvSpPr/>
            <p:nvPr/>
          </p:nvSpPr>
          <p:spPr>
            <a:xfrm>
              <a:off x="912284" y="2492376"/>
              <a:ext cx="2207683" cy="1008063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319" name="TextBox 15"/>
            <p:cNvSpPr txBox="1">
              <a:spLocks noChangeArrowheads="1"/>
            </p:cNvSpPr>
            <p:nvPr/>
          </p:nvSpPr>
          <p:spPr bwMode="auto">
            <a:xfrm>
              <a:off x="912284" y="2786063"/>
              <a:ext cx="1488016" cy="46196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7030A0"/>
                  </a:solidFill>
                  <a:latin typeface="Lucida Sans Unicode" panose="020B0602030504020204" pitchFamily="34" charset="0"/>
                  <a:ea typeface="黑体" panose="02010609060101010101" pitchFamily="2" charset="-122"/>
                </a:rPr>
                <a:t>营养素</a:t>
              </a:r>
              <a:endParaRPr lang="zh-CN" altLang="en-US" sz="2400" b="1">
                <a:solidFill>
                  <a:srgbClr val="7030A0"/>
                </a:solidFill>
                <a:latin typeface="Lucida Sans Unicode" panose="020B0602030504020204" pitchFamily="34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184650" y="2531575"/>
            <a:ext cx="1655762" cy="1008063"/>
            <a:chOff x="5615517" y="2578101"/>
            <a:chExt cx="2207683" cy="1008063"/>
          </a:xfrm>
        </p:grpSpPr>
        <p:sp>
          <p:nvSpPr>
            <p:cNvPr id="17" name="右箭头 16"/>
            <p:cNvSpPr/>
            <p:nvPr/>
          </p:nvSpPr>
          <p:spPr>
            <a:xfrm>
              <a:off x="5615517" y="2578101"/>
              <a:ext cx="2207683" cy="1008063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321" name="TextBox 17"/>
            <p:cNvSpPr txBox="1">
              <a:spLocks noChangeArrowheads="1"/>
            </p:cNvSpPr>
            <p:nvPr/>
          </p:nvSpPr>
          <p:spPr bwMode="auto">
            <a:xfrm>
              <a:off x="5615517" y="2863851"/>
              <a:ext cx="1488016" cy="4619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 dirty="0">
                  <a:solidFill>
                    <a:srgbClr val="7030A0"/>
                  </a:solidFill>
                  <a:latin typeface="Lucida Sans Unicode" panose="020B0602030504020204" pitchFamily="34" charset="0"/>
                  <a:ea typeface="黑体" panose="02010609060101010101" pitchFamily="2" charset="-122"/>
                </a:rPr>
                <a:t>营养素</a:t>
              </a:r>
              <a:endParaRPr lang="zh-CN" altLang="en-US" sz="2400" b="1" dirty="0">
                <a:solidFill>
                  <a:srgbClr val="7030A0"/>
                </a:solidFill>
                <a:latin typeface="Lucida Sans Unicode" panose="020B0602030504020204" pitchFamily="34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14389" y="3716340"/>
            <a:ext cx="1592263" cy="993775"/>
            <a:chOff x="1085851" y="3716339"/>
            <a:chExt cx="2123017" cy="993775"/>
          </a:xfrm>
        </p:grpSpPr>
        <p:sp>
          <p:nvSpPr>
            <p:cNvPr id="14" name="左箭头 13"/>
            <p:cNvSpPr/>
            <p:nvPr/>
          </p:nvSpPr>
          <p:spPr>
            <a:xfrm>
              <a:off x="1085851" y="3716339"/>
              <a:ext cx="1919816" cy="993775"/>
            </a:xfrm>
            <a:prstGeom prst="left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322" name="TextBox 19"/>
            <p:cNvSpPr txBox="1">
              <a:spLocks noChangeArrowheads="1"/>
            </p:cNvSpPr>
            <p:nvPr/>
          </p:nvSpPr>
          <p:spPr bwMode="auto">
            <a:xfrm>
              <a:off x="1674285" y="3983038"/>
              <a:ext cx="1534583" cy="46196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Lucida Sans Unicode" panose="020B0602030504020204" pitchFamily="34" charset="0"/>
                  <a:ea typeface="黑体" panose="02010609060101010101" pitchFamily="2" charset="-122"/>
                </a:rPr>
                <a:t>毒  素</a:t>
              </a:r>
              <a:endParaRPr lang="zh-CN" altLang="en-US" sz="2400" b="1">
                <a:solidFill>
                  <a:schemeClr val="bg1"/>
                </a:solidFill>
                <a:latin typeface="Lucida Sans Unicode" panose="020B0602030504020204" pitchFamily="34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692201" y="3681945"/>
            <a:ext cx="1639888" cy="992188"/>
            <a:chOff x="8885768" y="3638550"/>
            <a:chExt cx="2186517" cy="992188"/>
          </a:xfrm>
        </p:grpSpPr>
        <p:sp>
          <p:nvSpPr>
            <p:cNvPr id="21" name="左箭头 20"/>
            <p:cNvSpPr/>
            <p:nvPr/>
          </p:nvSpPr>
          <p:spPr>
            <a:xfrm>
              <a:off x="8885768" y="3638550"/>
              <a:ext cx="1919817" cy="992188"/>
            </a:xfrm>
            <a:prstGeom prst="left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324" name="TextBox 21"/>
            <p:cNvSpPr txBox="1">
              <a:spLocks noChangeArrowheads="1"/>
            </p:cNvSpPr>
            <p:nvPr/>
          </p:nvSpPr>
          <p:spPr bwMode="auto">
            <a:xfrm>
              <a:off x="9535585" y="3953959"/>
              <a:ext cx="1536700" cy="46196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Lucida Sans Unicode" panose="020B0602030504020204" pitchFamily="34" charset="0"/>
                  <a:ea typeface="黑体" panose="02010609060101010101" pitchFamily="2" charset="-122"/>
                </a:rPr>
                <a:t>毒  素</a:t>
              </a:r>
              <a:endParaRPr lang="zh-CN" altLang="en-US" sz="2400" b="1" dirty="0">
                <a:solidFill>
                  <a:schemeClr val="bg1"/>
                </a:solidFill>
                <a:latin typeface="Lucida Sans Unicode" panose="020B0602030504020204" pitchFamily="34" charset="0"/>
                <a:ea typeface="黑体" panose="02010609060101010101" pitchFamily="2" charset="-122"/>
              </a:endParaRPr>
            </a:p>
          </p:txBody>
        </p:sp>
      </p:grpSp>
      <p:sp>
        <p:nvSpPr>
          <p:cNvPr id="24" name="乘号 23"/>
          <p:cNvSpPr/>
          <p:nvPr/>
        </p:nvSpPr>
        <p:spPr>
          <a:xfrm>
            <a:off x="5868989" y="2445791"/>
            <a:ext cx="1047750" cy="113823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5" name="乘号 24"/>
          <p:cNvSpPr/>
          <p:nvPr/>
        </p:nvSpPr>
        <p:spPr>
          <a:xfrm>
            <a:off x="5512310" y="3571876"/>
            <a:ext cx="1047750" cy="113823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2220" y="757504"/>
            <a:ext cx="35004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anose="020B0503020204020204" pitchFamily="34" charset="-122"/>
              </a:rPr>
              <a:t>正常的细胞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68470" y="765076"/>
            <a:ext cx="32916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anose="020B0503020204020204" pitchFamily="34" charset="-122"/>
              </a:rPr>
              <a:t>衰老的细胞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28" name="Rounded Rectangle 21"/>
          <p:cNvSpPr/>
          <p:nvPr/>
        </p:nvSpPr>
        <p:spPr>
          <a:xfrm rot="18720883" flipV="1">
            <a:off x="3074194" y="4429919"/>
            <a:ext cx="366712" cy="914400"/>
          </a:xfrm>
          <a:prstGeom prst="roundRect">
            <a:avLst>
              <a:gd name="adj" fmla="val 47549"/>
            </a:avLst>
          </a:prstGeom>
          <a:solidFill>
            <a:schemeClr val="accent5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330" name="TextBox 29"/>
          <p:cNvSpPr txBox="1">
            <a:spLocks noChangeArrowheads="1"/>
          </p:cNvSpPr>
          <p:nvPr/>
        </p:nvSpPr>
        <p:spPr bwMode="auto">
          <a:xfrm>
            <a:off x="2908300" y="2627315"/>
            <a:ext cx="838200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Lucida Sans Unicode" panose="020B0602030504020204" pitchFamily="34" charset="0"/>
                <a:ea typeface="黑体" panose="02010609060101010101" pitchFamily="2" charset="-122"/>
              </a:rPr>
              <a:t> DNA</a:t>
            </a:r>
            <a:endParaRPr lang="en-US" altLang="zh-CN">
              <a:latin typeface="Lucida Sans Unicode" panose="020B0602030504020204" pitchFamily="34" charset="0"/>
              <a:ea typeface="黑体" panose="02010609060101010101" pitchFamily="2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358064" y="2428875"/>
            <a:ext cx="863600" cy="814388"/>
          </a:xfrm>
          <a:prstGeom prst="ellipse">
            <a:avLst/>
          </a:prstGeom>
          <a:solidFill>
            <a:srgbClr val="E49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5" name="Rounded Rectangle 21"/>
          <p:cNvSpPr/>
          <p:nvPr/>
        </p:nvSpPr>
        <p:spPr>
          <a:xfrm rot="18720883" flipV="1">
            <a:off x="7593368" y="4480719"/>
            <a:ext cx="366712" cy="914400"/>
          </a:xfrm>
          <a:prstGeom prst="roundRect">
            <a:avLst>
              <a:gd name="adj" fmla="val 47549"/>
            </a:avLst>
          </a:prstGeom>
          <a:solidFill>
            <a:schemeClr val="accent5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334" name="TextBox 28"/>
          <p:cNvSpPr txBox="1">
            <a:spLocks noChangeArrowheads="1"/>
          </p:cNvSpPr>
          <p:nvPr/>
        </p:nvSpPr>
        <p:spPr bwMode="auto">
          <a:xfrm>
            <a:off x="7429501" y="2701925"/>
            <a:ext cx="71437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dirty="0">
                <a:latin typeface="Lucida Sans Unicode" panose="020B0602030504020204" pitchFamily="34" charset="0"/>
                <a:ea typeface="黑体" panose="02010609060101010101" pitchFamily="2" charset="-122"/>
              </a:rPr>
              <a:t>DNA </a:t>
            </a:r>
            <a:endParaRPr lang="en-US" altLang="zh-CN" dirty="0">
              <a:latin typeface="Lucida Sans Unicode" panose="020B0602030504020204" pitchFamily="3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03502 -0.0011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-0.04375 -0.0034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3" grpId="0" animBg="1"/>
      <p:bldP spid="23" grpId="1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0002" y="1662446"/>
            <a:ext cx="65077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全国每天约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万多人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确诊癌症，每分钟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7.5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肺癌的发病率、死亡率均为第一；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甲状腺癌快速上升；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大城市男性：前列腺癌和肠癌风险高；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大城市女性：乳腺癌和甲状腺癌风险最高；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死亡率：主要是肺癌和消化系统癌症；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岁之后发病率快速提升，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岁达到高峰；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一个人一生中患癌几率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22-36%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3658" y="535593"/>
            <a:ext cx="6210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癌症数据汇总</a:t>
            </a:r>
            <a:endParaRPr lang="zh-CN" altLang="en-US" sz="5400" b="1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标题 1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0" y="714375"/>
            <a:ext cx="9144000" cy="700088"/>
          </a:xfrm>
          <a:prstGeom prst="rect">
            <a:avLst/>
          </a:prstGeom>
          <a:ln>
            <a:miter lim="800000"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CN" altLang="en-US" sz="5400" b="1" dirty="0" smtClean="0">
                <a:solidFill>
                  <a:schemeClr val="tx1"/>
                </a:solidFill>
              </a:rPr>
              <a:t>人体的</a:t>
            </a:r>
            <a:r>
              <a:rPr lang="zh-CN" altLang="en-US" sz="5400" b="1" dirty="0" smtClean="0">
                <a:solidFill>
                  <a:srgbClr val="FF0000"/>
                </a:solidFill>
              </a:rPr>
              <a:t>衰老</a:t>
            </a:r>
            <a:endParaRPr lang="zh-CN" alt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7347" name="副标题 6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801899" y="3943182"/>
            <a:ext cx="3698664" cy="1635563"/>
          </a:xfrm>
          <a:prstGeom prst="rect">
            <a:avLst/>
          </a:prstGeom>
          <a:ln w="19050">
            <a:solidFill>
              <a:schemeClr val="tx1"/>
            </a:solidFill>
            <a:bevel/>
          </a:ln>
        </p:spPr>
        <p:txBody>
          <a:bodyPr>
            <a:normAutofit/>
          </a:bodyPr>
          <a:lstStyle/>
          <a:p>
            <a:pPr marL="0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2200" dirty="0">
                <a:latin typeface="微软雅黑" panose="020B0503020204020204" pitchFamily="34" charset="-122"/>
                <a:sym typeface="宋体" panose="02010600030101010101" pitchFamily="2" charset="-122"/>
              </a:rPr>
              <a:t>各种毒素（内、外源性）</a:t>
            </a:r>
            <a:endParaRPr lang="en-US" sz="2200" dirty="0">
              <a:latin typeface="微软雅黑" panose="020B0503020204020204" pitchFamily="34" charset="-122"/>
              <a:sym typeface="宋体" panose="02010600030101010101" pitchFamily="2" charset="-122"/>
            </a:endParaRPr>
          </a:p>
          <a:p>
            <a:pPr marL="0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2200" dirty="0">
                <a:latin typeface="微软雅黑" panose="020B0503020204020204" pitchFamily="34" charset="-122"/>
                <a:sym typeface="宋体" panose="02010600030101010101" pitchFamily="2" charset="-122"/>
              </a:rPr>
              <a:t>氧化产物</a:t>
            </a:r>
            <a:r>
              <a:rPr lang="en-US" sz="2200" dirty="0">
                <a:latin typeface="微软雅黑" panose="020B0503020204020204" pitchFamily="34" charset="-122"/>
                <a:sym typeface="宋体" panose="02010600030101010101" pitchFamily="2" charset="-122"/>
              </a:rPr>
              <a:t>-</a:t>
            </a:r>
            <a:r>
              <a:rPr lang="zh-CN" altLang="en-US" sz="2200" dirty="0">
                <a:latin typeface="微软雅黑" panose="020B0503020204020204" pitchFamily="34" charset="-122"/>
                <a:sym typeface="宋体" panose="02010600030101010101" pitchFamily="2" charset="-122"/>
              </a:rPr>
              <a:t>自由基</a:t>
            </a:r>
            <a:endParaRPr lang="en-US" sz="2200" dirty="0">
              <a:latin typeface="微软雅黑" panose="020B0503020204020204" pitchFamily="34" charset="-122"/>
              <a:sym typeface="宋体" panose="02010600030101010101" pitchFamily="2" charset="-122"/>
            </a:endParaRPr>
          </a:p>
          <a:p>
            <a:pPr marL="0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2200" dirty="0">
                <a:latin typeface="微软雅黑" panose="020B0503020204020204" pitchFamily="34" charset="-122"/>
                <a:sym typeface="宋体" panose="02010600030101010101" pitchFamily="2" charset="-122"/>
              </a:rPr>
              <a:t>内环境紊乱</a:t>
            </a:r>
            <a:endParaRPr lang="en-US" sz="2200" dirty="0">
              <a:latin typeface="微软雅黑" panose="020B0503020204020204" pitchFamily="34" charset="-122"/>
              <a:sym typeface="宋体" panose="02010600030101010101" pitchFamily="2" charset="-122"/>
            </a:endParaRPr>
          </a:p>
          <a:p>
            <a:pPr marL="0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sz="2200" dirty="0">
                <a:latin typeface="微软雅黑" panose="020B0503020204020204" pitchFamily="34" charset="-122"/>
                <a:sym typeface="宋体" panose="02010600030101010101" pitchFamily="2" charset="-122"/>
              </a:rPr>
              <a:t>……</a:t>
            </a:r>
            <a:endParaRPr lang="zh-CN" altLang="en-US" sz="2200" dirty="0">
              <a:latin typeface="微软雅黑" panose="020B0503020204020204" pitchFamily="34" charset="-122"/>
              <a:sym typeface="宋体" panose="02010600030101010101" pitchFamily="2" charset="-122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zh-CN" altLang="en-US" sz="500" dirty="0" smtClean="0"/>
          </a:p>
        </p:txBody>
      </p:sp>
      <p:sp>
        <p:nvSpPr>
          <p:cNvPr id="57348" name="TextBox 4"/>
          <p:cNvSpPr>
            <a:spLocks noChangeArrowheads="1"/>
          </p:cNvSpPr>
          <p:nvPr/>
        </p:nvSpPr>
        <p:spPr bwMode="auto">
          <a:xfrm>
            <a:off x="1234281" y="2428875"/>
            <a:ext cx="2357437" cy="5207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sym typeface="Arial Black" panose="020B0A04020102020204" pitchFamily="34" charset="0"/>
              </a:rPr>
              <a:t>该排的排不出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sym typeface="Arial Black" panose="020B0A04020102020204" pitchFamily="34" charset="0"/>
            </a:endParaRPr>
          </a:p>
        </p:txBody>
      </p:sp>
      <p:sp>
        <p:nvSpPr>
          <p:cNvPr id="57349" name="TextBox 5"/>
          <p:cNvSpPr>
            <a:spLocks noChangeArrowheads="1"/>
          </p:cNvSpPr>
          <p:nvPr/>
        </p:nvSpPr>
        <p:spPr bwMode="auto">
          <a:xfrm>
            <a:off x="5786438" y="2428875"/>
            <a:ext cx="2357437" cy="5207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sym typeface="Arial Black" panose="020B0A04020102020204" pitchFamily="34" charset="0"/>
              </a:rPr>
              <a:t>该留的留不住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sym typeface="Arial Black" panose="020B0A04020102020204" pitchFamily="34" charset="0"/>
            </a:endParaRPr>
          </a:p>
        </p:txBody>
      </p:sp>
      <p:sp>
        <p:nvSpPr>
          <p:cNvPr id="57350" name="矩形 9"/>
          <p:cNvSpPr>
            <a:spLocks noChangeArrowheads="1"/>
          </p:cNvSpPr>
          <p:nvPr/>
        </p:nvSpPr>
        <p:spPr bwMode="auto">
          <a:xfrm>
            <a:off x="4591090" y="3929063"/>
            <a:ext cx="3869342" cy="1649682"/>
          </a:xfrm>
          <a:prstGeom prst="rect">
            <a:avLst/>
          </a:prstGeom>
          <a:noFill/>
          <a:ln w="19050">
            <a:solidFill>
              <a:schemeClr val="tx1"/>
            </a:solidFill>
            <a:beve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各种酶类（如超氧化歧化酶）</a:t>
            </a:r>
            <a:endParaRPr lang="en-US" sz="2200" dirty="0">
              <a:latin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各种激素</a:t>
            </a:r>
            <a:endParaRPr lang="en-US" sz="2200" dirty="0">
              <a:latin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必需的组织成分</a:t>
            </a:r>
            <a:endParaRPr lang="en-US" sz="2200" dirty="0">
              <a:latin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sz="2200" dirty="0">
                <a:latin typeface="微软雅黑" panose="020B0503020204020204" pitchFamily="34" charset="-122"/>
                <a:sym typeface="宋体" panose="02010600030101010101" pitchFamily="2" charset="-122"/>
              </a:rPr>
              <a:t>……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6948488" y="2997200"/>
            <a:ext cx="649287" cy="863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H="1">
            <a:off x="1620838" y="2997200"/>
            <a:ext cx="792162" cy="863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1753" name="箭头 412"/>
          <p:cNvSpPr>
            <a:spLocks noChangeShapeType="1"/>
          </p:cNvSpPr>
          <p:nvPr/>
        </p:nvSpPr>
        <p:spPr bwMode="auto">
          <a:xfrm flipH="1">
            <a:off x="2771775" y="1628775"/>
            <a:ext cx="1728788" cy="7207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1754" name="箭头 413"/>
          <p:cNvSpPr>
            <a:spLocks noChangeShapeType="1"/>
          </p:cNvSpPr>
          <p:nvPr/>
        </p:nvSpPr>
        <p:spPr bwMode="auto">
          <a:xfrm>
            <a:off x="4572000" y="1628775"/>
            <a:ext cx="1873250" cy="7207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3853377" y="2693588"/>
            <a:ext cx="1655762" cy="863600"/>
          </a:xfrm>
          <a:prstGeom prst="ellipse">
            <a:avLst/>
          </a:prstGeom>
          <a:solidFill>
            <a:schemeClr val="bg2"/>
          </a:solidFill>
          <a:ln w="19050">
            <a:noFill/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免疫失衡</a:t>
            </a:r>
            <a:endParaRPr lang="en-US" altLang="zh-CN" b="1" dirty="0" smtClean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心理失衡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标题 1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9501" y="188640"/>
            <a:ext cx="7851775" cy="1313350"/>
          </a:xfrm>
          <a:prstGeom prst="rect">
            <a:avLst/>
          </a:prstGeom>
          <a:ln>
            <a:miter lim="800000"/>
          </a:ln>
        </p:spPr>
        <p:txBody>
          <a:bodyPr/>
          <a:lstStyle/>
          <a:p>
            <a:pPr algn="ctr" eaLnBrk="1" hangingPunct="1">
              <a:defRPr/>
            </a:pPr>
            <a:r>
              <a:rPr lang="zh-CN" altLang="en-US" b="1" dirty="0" smtClean="0">
                <a:solidFill>
                  <a:schemeClr val="tx1"/>
                </a:solidFill>
              </a:rPr>
              <a:t>     </a:t>
            </a:r>
            <a:r>
              <a:rPr lang="zh-CN" altLang="en-US" sz="5400" b="1" dirty="0" smtClean="0">
                <a:solidFill>
                  <a:schemeClr val="tx1"/>
                </a:solidFill>
              </a:rPr>
              <a:t>人体的抗衰老</a:t>
            </a:r>
            <a:endParaRPr lang="zh-CN" altLang="en-US" sz="5400" b="1" dirty="0" smtClean="0">
              <a:solidFill>
                <a:schemeClr val="tx1"/>
              </a:solidFill>
            </a:endParaRPr>
          </a:p>
        </p:txBody>
      </p:sp>
      <p:sp>
        <p:nvSpPr>
          <p:cNvPr id="58371" name="TextBox 8"/>
          <p:cNvSpPr>
            <a:spLocks noChangeArrowheads="1"/>
          </p:cNvSpPr>
          <p:nvPr/>
        </p:nvSpPr>
        <p:spPr bwMode="auto">
          <a:xfrm>
            <a:off x="1428750" y="2000250"/>
            <a:ext cx="2571750" cy="769938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00193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</a:rPr>
              <a:t>排出多余毒素</a:t>
            </a:r>
            <a:endParaRPr lang="zh-CN" altLang="en-US" sz="2800" b="1" dirty="0">
              <a:solidFill>
                <a:srgbClr val="001932"/>
              </a:solidFill>
              <a:effectLst>
                <a:outerShdw blurRad="38100" dist="38100" dir="2700000" algn="tl">
                  <a:srgbClr val="C0C0C0"/>
                </a:outerShdw>
              </a:effectLst>
              <a:ea typeface="微软雅黑" panose="020B0503020204020204" pitchFamily="34" charset="-122"/>
              <a:sym typeface="Arial Black" panose="020B0A04020102020204" pitchFamily="34" charset="0"/>
            </a:endParaRPr>
          </a:p>
          <a:p>
            <a:pPr>
              <a:defRPr/>
            </a:pPr>
            <a:endParaRPr lang="zh-CN" altLang="en-US" sz="1600" dirty="0">
              <a:solidFill>
                <a:srgbClr val="001932"/>
              </a:solidFill>
              <a:ea typeface="微软雅黑" panose="020B0503020204020204" pitchFamily="34" charset="-122"/>
            </a:endParaRPr>
          </a:p>
        </p:txBody>
      </p:sp>
      <p:sp>
        <p:nvSpPr>
          <p:cNvPr id="58372" name="TextBox 10"/>
          <p:cNvSpPr>
            <a:spLocks noChangeArrowheads="1"/>
          </p:cNvSpPr>
          <p:nvPr/>
        </p:nvSpPr>
        <p:spPr bwMode="auto">
          <a:xfrm>
            <a:off x="5143500" y="2000250"/>
            <a:ext cx="2500313" cy="8001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00193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</a:rPr>
              <a:t>补充流失物质</a:t>
            </a:r>
            <a:endParaRPr lang="zh-CN" altLang="en-US" sz="2800" b="1" dirty="0">
              <a:solidFill>
                <a:srgbClr val="001932"/>
              </a:solidFill>
              <a:effectLst>
                <a:outerShdw blurRad="38100" dist="38100" dir="2700000" algn="tl">
                  <a:srgbClr val="C0C0C0"/>
                </a:outerShdw>
              </a:effectLst>
              <a:ea typeface="微软雅黑" panose="020B0503020204020204" pitchFamily="34" charset="-122"/>
              <a:sym typeface="Arial Black" panose="020B0A04020102020204" pitchFamily="34" charset="0"/>
            </a:endParaRPr>
          </a:p>
          <a:p>
            <a:pPr algn="ctr">
              <a:defRPr/>
            </a:pPr>
            <a:endParaRPr lang="zh-CN" altLang="en-US" dirty="0">
              <a:solidFill>
                <a:srgbClr val="001932"/>
              </a:solidFill>
              <a:ea typeface="微软雅黑" panose="020B0503020204020204" pitchFamily="34" charset="-122"/>
            </a:endParaRPr>
          </a:p>
        </p:txBody>
      </p:sp>
      <p:sp>
        <p:nvSpPr>
          <p:cNvPr id="58373" name="TextBox 11"/>
          <p:cNvSpPr>
            <a:spLocks noChangeArrowheads="1"/>
          </p:cNvSpPr>
          <p:nvPr/>
        </p:nvSpPr>
        <p:spPr bwMode="auto">
          <a:xfrm>
            <a:off x="1339056" y="2892145"/>
            <a:ext cx="2592387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通经络、打通气血循环   调整内环境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  <a:p>
            <a:pPr>
              <a:defRPr/>
            </a:pPr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      </a:t>
            </a:r>
            <a:endParaRPr lang="zh-CN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</p:txBody>
      </p:sp>
      <p:sp>
        <p:nvSpPr>
          <p:cNvPr id="58374" name="TextBox 16"/>
          <p:cNvSpPr>
            <a:spLocks noChangeArrowheads="1"/>
          </p:cNvSpPr>
          <p:nvPr/>
        </p:nvSpPr>
        <p:spPr bwMode="auto">
          <a:xfrm>
            <a:off x="1117600" y="4203700"/>
            <a:ext cx="428625" cy="1200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肠道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排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毒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8375" name="TextBox 19"/>
          <p:cNvSpPr>
            <a:spLocks noChangeArrowheads="1"/>
          </p:cNvSpPr>
          <p:nvPr/>
        </p:nvSpPr>
        <p:spPr bwMode="auto">
          <a:xfrm>
            <a:off x="2124075" y="4208463"/>
            <a:ext cx="428625" cy="1200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血液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排毒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8376" name="TextBox 20"/>
          <p:cNvSpPr>
            <a:spLocks noChangeArrowheads="1"/>
          </p:cNvSpPr>
          <p:nvPr/>
        </p:nvSpPr>
        <p:spPr bwMode="auto">
          <a:xfrm>
            <a:off x="2635250" y="4202113"/>
            <a:ext cx="428625" cy="1200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尿液排毒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</p:txBody>
      </p:sp>
      <p:sp>
        <p:nvSpPr>
          <p:cNvPr id="58377" name="TextBox 22"/>
          <p:cNvSpPr>
            <a:spLocks noChangeArrowheads="1"/>
          </p:cNvSpPr>
          <p:nvPr/>
        </p:nvSpPr>
        <p:spPr bwMode="auto">
          <a:xfrm>
            <a:off x="5000625" y="2857500"/>
            <a:ext cx="292893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先排后补、排大于补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  <a:p>
            <a:pPr algn="ctr"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排补结合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</p:txBody>
      </p:sp>
      <p:sp>
        <p:nvSpPr>
          <p:cNvPr id="58378" name="TextBox 23"/>
          <p:cNvSpPr>
            <a:spLocks noChangeArrowheads="1"/>
          </p:cNvSpPr>
          <p:nvPr/>
        </p:nvSpPr>
        <p:spPr bwMode="auto">
          <a:xfrm>
            <a:off x="4937125" y="4194175"/>
            <a:ext cx="428625" cy="1463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营养脑细胞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</p:txBody>
      </p:sp>
      <p:sp>
        <p:nvSpPr>
          <p:cNvPr id="58379" name="TextBox 26"/>
          <p:cNvSpPr>
            <a:spLocks noChangeArrowheads="1"/>
          </p:cNvSpPr>
          <p:nvPr/>
        </p:nvSpPr>
        <p:spPr bwMode="auto">
          <a:xfrm>
            <a:off x="7354888" y="4197350"/>
            <a:ext cx="503237" cy="1754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保护肌肉关节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</p:txBody>
      </p:sp>
      <p:sp>
        <p:nvSpPr>
          <p:cNvPr id="58380" name="TextBox 36"/>
          <p:cNvSpPr>
            <a:spLocks noChangeArrowheads="1"/>
          </p:cNvSpPr>
          <p:nvPr/>
        </p:nvSpPr>
        <p:spPr bwMode="auto">
          <a:xfrm>
            <a:off x="3635375" y="4194175"/>
            <a:ext cx="428625" cy="12017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呼吸排毒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</p:txBody>
      </p:sp>
      <p:sp>
        <p:nvSpPr>
          <p:cNvPr id="58381" name="TextBox 42"/>
          <p:cNvSpPr>
            <a:spLocks noChangeArrowheads="1"/>
          </p:cNvSpPr>
          <p:nvPr/>
        </p:nvSpPr>
        <p:spPr bwMode="auto">
          <a:xfrm>
            <a:off x="5508625" y="4208463"/>
            <a:ext cx="571500" cy="1477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保护心血管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>
            <a:off x="3709988" y="3141663"/>
            <a:ext cx="1655762" cy="863600"/>
          </a:xfrm>
          <a:prstGeom prst="ellipse">
            <a:avLst/>
          </a:prstGeom>
          <a:solidFill>
            <a:schemeClr val="bg2"/>
          </a:solidFill>
          <a:ln w="19050">
            <a:noFill/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免疫平衡</a:t>
            </a:r>
            <a:endParaRPr lang="en-US" altLang="zh-CN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心理平衡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8387" name="TextBox 26"/>
          <p:cNvSpPr>
            <a:spLocks noChangeArrowheads="1"/>
          </p:cNvSpPr>
          <p:nvPr/>
        </p:nvSpPr>
        <p:spPr bwMode="auto">
          <a:xfrm>
            <a:off x="6718300" y="4197350"/>
            <a:ext cx="504825" cy="1754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保护肝肾功能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</p:txBody>
      </p:sp>
      <p:sp>
        <p:nvSpPr>
          <p:cNvPr id="32784" name="箭头 408"/>
          <p:cNvSpPr>
            <a:spLocks noChangeShapeType="1"/>
          </p:cNvSpPr>
          <p:nvPr/>
        </p:nvSpPr>
        <p:spPr bwMode="auto">
          <a:xfrm flipH="1">
            <a:off x="2700338" y="1268413"/>
            <a:ext cx="1728787" cy="6492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2785" name="箭头 409"/>
          <p:cNvSpPr>
            <a:spLocks noChangeShapeType="1"/>
          </p:cNvSpPr>
          <p:nvPr/>
        </p:nvSpPr>
        <p:spPr bwMode="auto">
          <a:xfrm>
            <a:off x="4500563" y="1268413"/>
            <a:ext cx="1871662" cy="6492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8" name="TextBox 42"/>
          <p:cNvSpPr>
            <a:spLocks noChangeArrowheads="1"/>
          </p:cNvSpPr>
          <p:nvPr/>
        </p:nvSpPr>
        <p:spPr bwMode="auto">
          <a:xfrm>
            <a:off x="7916863" y="4208463"/>
            <a:ext cx="571500" cy="1477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调整内分泌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</p:txBody>
      </p:sp>
      <p:sp>
        <p:nvSpPr>
          <p:cNvPr id="29" name="TextBox 16"/>
          <p:cNvSpPr>
            <a:spLocks noChangeArrowheads="1"/>
          </p:cNvSpPr>
          <p:nvPr/>
        </p:nvSpPr>
        <p:spPr bwMode="auto">
          <a:xfrm>
            <a:off x="1635125" y="4197350"/>
            <a:ext cx="428625" cy="1200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肝胆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排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毒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TextBox 20"/>
          <p:cNvSpPr>
            <a:spLocks noChangeArrowheads="1"/>
          </p:cNvSpPr>
          <p:nvPr/>
        </p:nvSpPr>
        <p:spPr bwMode="auto">
          <a:xfrm>
            <a:off x="3135313" y="4202113"/>
            <a:ext cx="428625" cy="1200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皮肤排毒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</p:txBody>
      </p:sp>
      <p:cxnSp>
        <p:nvCxnSpPr>
          <p:cNvPr id="32789" name="直接箭头连接符 14"/>
          <p:cNvCxnSpPr>
            <a:cxnSpLocks noChangeShapeType="1"/>
          </p:cNvCxnSpPr>
          <p:nvPr/>
        </p:nvCxnSpPr>
        <p:spPr bwMode="auto">
          <a:xfrm flipH="1">
            <a:off x="1331913" y="3573463"/>
            <a:ext cx="1295400" cy="630237"/>
          </a:xfrm>
          <a:prstGeom prst="straightConnector1">
            <a:avLst/>
          </a:prstGeom>
          <a:noFill/>
          <a:ln w="19050" algn="ctr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90" name="直接箭头连接符 16"/>
          <p:cNvCxnSpPr>
            <a:cxnSpLocks noChangeShapeType="1"/>
            <a:endCxn id="29" idx="0"/>
          </p:cNvCxnSpPr>
          <p:nvPr/>
        </p:nvCxnSpPr>
        <p:spPr bwMode="auto">
          <a:xfrm flipH="1">
            <a:off x="1849438" y="3573463"/>
            <a:ext cx="779462" cy="623887"/>
          </a:xfrm>
          <a:prstGeom prst="straightConnector1">
            <a:avLst/>
          </a:prstGeom>
          <a:noFill/>
          <a:ln w="19050" algn="ctr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91" name="直接箭头连接符 18"/>
          <p:cNvCxnSpPr>
            <a:cxnSpLocks noChangeShapeType="1"/>
            <a:endCxn id="58375" idx="0"/>
          </p:cNvCxnSpPr>
          <p:nvPr/>
        </p:nvCxnSpPr>
        <p:spPr bwMode="auto">
          <a:xfrm flipH="1">
            <a:off x="2338388" y="3573463"/>
            <a:ext cx="290512" cy="635000"/>
          </a:xfrm>
          <a:prstGeom prst="straightConnector1">
            <a:avLst/>
          </a:prstGeom>
          <a:noFill/>
          <a:ln w="19050" algn="ctr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92" name="直接箭头连接符 20"/>
          <p:cNvCxnSpPr>
            <a:cxnSpLocks noChangeShapeType="1"/>
            <a:endCxn id="58376" idx="0"/>
          </p:cNvCxnSpPr>
          <p:nvPr/>
        </p:nvCxnSpPr>
        <p:spPr bwMode="auto">
          <a:xfrm>
            <a:off x="2628900" y="3573463"/>
            <a:ext cx="220663" cy="628650"/>
          </a:xfrm>
          <a:prstGeom prst="straightConnector1">
            <a:avLst/>
          </a:prstGeom>
          <a:noFill/>
          <a:ln w="19050" algn="ctr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93" name="直接箭头连接符 22"/>
          <p:cNvCxnSpPr>
            <a:cxnSpLocks noChangeShapeType="1"/>
            <a:endCxn id="30" idx="0"/>
          </p:cNvCxnSpPr>
          <p:nvPr/>
        </p:nvCxnSpPr>
        <p:spPr bwMode="auto">
          <a:xfrm>
            <a:off x="2628900" y="3573463"/>
            <a:ext cx="722313" cy="628650"/>
          </a:xfrm>
          <a:prstGeom prst="straightConnector1">
            <a:avLst/>
          </a:prstGeom>
          <a:noFill/>
          <a:ln w="19050" algn="ctr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94" name="直接箭头连接符 24"/>
          <p:cNvCxnSpPr>
            <a:cxnSpLocks noChangeShapeType="1"/>
            <a:endCxn id="58380" idx="0"/>
          </p:cNvCxnSpPr>
          <p:nvPr/>
        </p:nvCxnSpPr>
        <p:spPr bwMode="auto">
          <a:xfrm>
            <a:off x="2635250" y="3573463"/>
            <a:ext cx="1214438" cy="620712"/>
          </a:xfrm>
          <a:prstGeom prst="straightConnector1">
            <a:avLst/>
          </a:prstGeom>
          <a:noFill/>
          <a:ln w="19050" algn="ctr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TextBox 26"/>
          <p:cNvSpPr>
            <a:spLocks noChangeArrowheads="1"/>
          </p:cNvSpPr>
          <p:nvPr/>
        </p:nvSpPr>
        <p:spPr bwMode="auto">
          <a:xfrm>
            <a:off x="6102350" y="4203700"/>
            <a:ext cx="582613" cy="1477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 Black" panose="020B0A04020102020204" pitchFamily="34" charset="0"/>
              </a:rPr>
              <a:t>保护胃肠道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sym typeface="Arial Black" panose="020B0A04020102020204" pitchFamily="34" charset="0"/>
            </a:endParaRPr>
          </a:p>
        </p:txBody>
      </p:sp>
      <p:cxnSp>
        <p:nvCxnSpPr>
          <p:cNvPr id="32796" name="直接箭头连接符 26"/>
          <p:cNvCxnSpPr>
            <a:cxnSpLocks noChangeShapeType="1"/>
            <a:stCxn id="58377" idx="2"/>
            <a:endCxn id="58378" idx="0"/>
          </p:cNvCxnSpPr>
          <p:nvPr/>
        </p:nvCxnSpPr>
        <p:spPr bwMode="auto">
          <a:xfrm flipH="1">
            <a:off x="5151438" y="3503831"/>
            <a:ext cx="1313656" cy="690344"/>
          </a:xfrm>
          <a:prstGeom prst="straightConnector1">
            <a:avLst/>
          </a:prstGeom>
          <a:noFill/>
          <a:ln w="19050" algn="ctr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97" name="直接箭头连接符 31"/>
          <p:cNvCxnSpPr>
            <a:cxnSpLocks noChangeShapeType="1"/>
            <a:endCxn id="58381" idx="0"/>
          </p:cNvCxnSpPr>
          <p:nvPr/>
        </p:nvCxnSpPr>
        <p:spPr bwMode="auto">
          <a:xfrm flipH="1">
            <a:off x="5794375" y="3502025"/>
            <a:ext cx="650875" cy="706438"/>
          </a:xfrm>
          <a:prstGeom prst="straightConnector1">
            <a:avLst/>
          </a:prstGeom>
          <a:noFill/>
          <a:ln w="19050" algn="ctr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98" name="直接箭头连接符 33"/>
          <p:cNvCxnSpPr>
            <a:cxnSpLocks noChangeShapeType="1"/>
            <a:stCxn id="58377" idx="2"/>
          </p:cNvCxnSpPr>
          <p:nvPr/>
        </p:nvCxnSpPr>
        <p:spPr bwMode="auto">
          <a:xfrm flipH="1">
            <a:off x="6300788" y="3503831"/>
            <a:ext cx="164306" cy="704632"/>
          </a:xfrm>
          <a:prstGeom prst="straightConnector1">
            <a:avLst/>
          </a:prstGeom>
          <a:noFill/>
          <a:ln w="19050" algn="ctr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99" name="直接箭头连接符 35"/>
          <p:cNvCxnSpPr>
            <a:cxnSpLocks noChangeShapeType="1"/>
            <a:stCxn id="58377" idx="2"/>
          </p:cNvCxnSpPr>
          <p:nvPr/>
        </p:nvCxnSpPr>
        <p:spPr bwMode="auto">
          <a:xfrm>
            <a:off x="6465094" y="3503831"/>
            <a:ext cx="410369" cy="704632"/>
          </a:xfrm>
          <a:prstGeom prst="straightConnector1">
            <a:avLst/>
          </a:prstGeom>
          <a:noFill/>
          <a:ln w="19050" algn="ctr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800" name="直接箭头连接符 37"/>
          <p:cNvCxnSpPr>
            <a:cxnSpLocks noChangeShapeType="1"/>
            <a:stCxn id="58377" idx="2"/>
          </p:cNvCxnSpPr>
          <p:nvPr/>
        </p:nvCxnSpPr>
        <p:spPr bwMode="auto">
          <a:xfrm>
            <a:off x="6465094" y="3503831"/>
            <a:ext cx="1059656" cy="704632"/>
          </a:xfrm>
          <a:prstGeom prst="straightConnector1">
            <a:avLst/>
          </a:prstGeom>
          <a:noFill/>
          <a:ln w="19050" algn="ctr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801" name="直接箭头连接符 39"/>
          <p:cNvCxnSpPr>
            <a:cxnSpLocks noChangeShapeType="1"/>
            <a:stCxn id="58377" idx="2"/>
          </p:cNvCxnSpPr>
          <p:nvPr/>
        </p:nvCxnSpPr>
        <p:spPr bwMode="auto">
          <a:xfrm>
            <a:off x="6465094" y="3503831"/>
            <a:ext cx="1635919" cy="704632"/>
          </a:xfrm>
          <a:prstGeom prst="straightConnector1">
            <a:avLst/>
          </a:prstGeom>
          <a:noFill/>
          <a:ln w="19050" algn="ctr">
            <a:solidFill>
              <a:schemeClr val="accent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457200" y="30511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zh-CN" alt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国际流行趋势</a:t>
            </a:r>
            <a:endParaRPr lang="zh-CN" alt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4294967295"/>
          </p:nvPr>
        </p:nvSpPr>
        <p:spPr>
          <a:xfrm>
            <a:off x="1187624" y="2420888"/>
            <a:ext cx="6912768" cy="31637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 smtClean="0"/>
              <a:t>意识理念的革命：</a:t>
            </a:r>
            <a:r>
              <a:rPr lang="zh-CN" altLang="en-US" sz="2000" dirty="0" smtClean="0"/>
              <a:t>预防、保健养生为主</a:t>
            </a:r>
            <a:endParaRPr lang="en-US" altLang="zh-CN" sz="2000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 smtClean="0"/>
              <a:t>主动与被动的结合：</a:t>
            </a:r>
            <a:r>
              <a:rPr lang="zh-CN" altLang="en-US" sz="2000" dirty="0" smtClean="0"/>
              <a:t>日常养生＋高科技手段养生</a:t>
            </a:r>
            <a:endParaRPr lang="en-US" altLang="zh-CN" sz="2000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 smtClean="0"/>
              <a:t>全方位、智能化功能调整：</a:t>
            </a:r>
            <a:r>
              <a:rPr lang="zh-CN" altLang="en-US" sz="2000" dirty="0" smtClean="0"/>
              <a:t>通</a:t>
            </a:r>
            <a:r>
              <a:rPr lang="zh-CN" altLang="en-US" sz="2000" dirty="0"/>
              <a:t>、</a:t>
            </a:r>
            <a:r>
              <a:rPr lang="zh-CN" altLang="en-US" sz="2000" dirty="0" smtClean="0"/>
              <a:t>调</a:t>
            </a:r>
            <a:r>
              <a:rPr lang="zh-CN" altLang="en-US" sz="2000" dirty="0"/>
              <a:t>、</a:t>
            </a:r>
            <a:r>
              <a:rPr lang="zh-CN" altLang="en-US" sz="2000" dirty="0" smtClean="0"/>
              <a:t>排、补相结合</a:t>
            </a:r>
            <a:endParaRPr lang="en-US" altLang="zh-CN" sz="2000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 smtClean="0"/>
              <a:t>崇尚自然、回归原始：</a:t>
            </a:r>
            <a:r>
              <a:rPr lang="zh-CN" altLang="en-US" sz="2000" dirty="0" smtClean="0"/>
              <a:t>自然疗法、</a:t>
            </a:r>
            <a:r>
              <a:rPr lang="zh-CN" altLang="en-US" sz="2000" dirty="0"/>
              <a:t>细胞活化</a:t>
            </a:r>
            <a:r>
              <a:rPr lang="zh-CN" altLang="en-US" sz="2000" dirty="0" smtClean="0"/>
              <a:t>疗法</a:t>
            </a:r>
            <a:endParaRPr lang="en-US" altLang="zh-CN" sz="2000" dirty="0" smtClean="0"/>
          </a:p>
          <a:p>
            <a:pPr marL="0" indent="0">
              <a:lnSpc>
                <a:spcPct val="200000"/>
              </a:lnSpc>
              <a:buNone/>
              <a:defRPr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         ——</a:t>
            </a:r>
            <a:r>
              <a:rPr lang="zh-CN" altLang="en-US" sz="2000" dirty="0" smtClean="0"/>
              <a:t>非药物性健康干预</a:t>
            </a:r>
            <a:r>
              <a:rPr lang="en-US" altLang="zh-CN" sz="2000" dirty="0" smtClean="0"/>
              <a:t>	</a:t>
            </a:r>
            <a:r>
              <a:rPr lang="en-US" altLang="zh-CN" sz="2000" b="1" dirty="0" smtClean="0"/>
              <a:t>	</a:t>
            </a:r>
            <a:endParaRPr lang="en-US" altLang="zh-CN" sz="2000" b="1" dirty="0" smtClean="0"/>
          </a:p>
          <a:p>
            <a:pPr>
              <a:lnSpc>
                <a:spcPts val="2600"/>
              </a:lnSpc>
              <a:buFontTx/>
              <a:buNone/>
              <a:defRPr/>
            </a:pPr>
            <a:endParaRPr lang="en-US" altLang="zh-CN" sz="2000" b="1" dirty="0" smtClean="0"/>
          </a:p>
          <a:p>
            <a:pPr>
              <a:lnSpc>
                <a:spcPts val="2600"/>
              </a:lnSpc>
              <a:buFontTx/>
              <a:buNone/>
              <a:defRPr/>
            </a:pPr>
            <a:endParaRPr lang="en-US" altLang="zh-CN" sz="2000" b="1" dirty="0" smtClean="0"/>
          </a:p>
        </p:txBody>
      </p:sp>
      <p:sp>
        <p:nvSpPr>
          <p:cNvPr id="64516" name="TextBox 7"/>
          <p:cNvSpPr txBox="1">
            <a:spLocks noChangeArrowheads="1"/>
          </p:cNvSpPr>
          <p:nvPr/>
        </p:nvSpPr>
        <p:spPr bwMode="auto">
          <a:xfrm>
            <a:off x="4071938" y="4143375"/>
            <a:ext cx="1500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85" y="1237392"/>
            <a:ext cx="2091832" cy="2016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4294967295"/>
          </p:nvPr>
        </p:nvGraphicFramePr>
        <p:xfrm>
          <a:off x="215326" y="440477"/>
          <a:ext cx="8713787" cy="5976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711835" y="1923415"/>
            <a:ext cx="1781175" cy="3476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endParaRPr lang="zh-CN" altLang="en-US" sz="2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99510" y="4170680"/>
            <a:ext cx="161163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8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endParaRPr lang="en-US" altLang="zh-CN" sz="18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33795" y="513080"/>
            <a:ext cx="1875155" cy="7067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通十二经脉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打通气血循环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1335" y="5030470"/>
            <a:ext cx="2270760" cy="10147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除五脏恶气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润肠通便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抗氧化清除自由基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1335" y="386080"/>
            <a:ext cx="2588895" cy="16300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</a:rPr>
              <a:t>补充营养物质：</a:t>
            </a:r>
            <a:endParaRPr lang="en-US" altLang="zh-CN" sz="2000" dirty="0">
              <a:ln>
                <a:noFill/>
              </a:ln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000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</a:rPr>
              <a:t>β</a:t>
            </a:r>
            <a:r>
              <a:rPr lang="zh-CN" altLang="en-US" sz="2000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</a:rPr>
              <a:t>胡萝卜素</a:t>
            </a:r>
            <a:endParaRPr lang="zh-CN" altLang="en-US" sz="2000" dirty="0">
              <a:ln>
                <a:noFill/>
              </a:ln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</a:rPr>
              <a:t>蛋白质</a:t>
            </a:r>
            <a:endParaRPr lang="zh-CN" altLang="en-US" sz="2000" dirty="0">
              <a:ln>
                <a:noFill/>
              </a:ln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</a:rPr>
              <a:t>钙、磷、铁、叶酸</a:t>
            </a:r>
            <a:endParaRPr lang="zh-CN" altLang="en-US" sz="2000" dirty="0">
              <a:ln>
                <a:noFill/>
              </a:ln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000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</a:rPr>
              <a:t>......</a:t>
            </a:r>
            <a:endParaRPr lang="en-US" altLang="zh-CN" sz="2000" dirty="0">
              <a:ln>
                <a:noFill/>
              </a:ln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97905" y="5184140"/>
            <a:ext cx="2270760" cy="7067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调整免疫功能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调整代谢紊乱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7092315" y="4297680"/>
            <a:ext cx="318770" cy="787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2915920" y="5500370"/>
            <a:ext cx="728980" cy="7493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 flipV="1">
            <a:off x="1763395" y="2061210"/>
            <a:ext cx="33020" cy="5092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endCxn id="3" idx="1"/>
          </p:cNvCxnSpPr>
          <p:nvPr/>
        </p:nvCxnSpPr>
        <p:spPr>
          <a:xfrm flipV="1">
            <a:off x="5392420" y="866775"/>
            <a:ext cx="841375" cy="10858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1796415" y="1287145"/>
            <a:ext cx="5655945" cy="430212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9A4DC2-C60D-46A6-A6A4-0143241C3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1D9A4DC2-C60D-46A6-A6A4-0143241C3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AEB9DA-1211-44CC-BE17-8FEB33CB7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CEAEB9DA-1211-44CC-BE17-8FEB33CB76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23EE74-9FE2-400A-87C0-3375D4E68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4F23EE74-9FE2-400A-87C0-3375D4E685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335A19-A3A0-42B4-B6F5-96139C390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B3335A19-A3A0-42B4-B6F5-96139C390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B0BFFB-56B0-4F9A-A02C-EBF1B0C437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DDB0BFFB-56B0-4F9A-A02C-EBF1B0C437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B75A3B-8FBC-40B8-A893-666084BF5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0DB75A3B-8FBC-40B8-A893-666084BF54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1DAD50-B0AE-47B3-B84E-BA25B2CE7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001DAD50-B0AE-47B3-B84E-BA25B2CE7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7E17B7-9294-47D9-97E4-9B09BF7F1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graphicEl>
                                              <a:dgm id="{177E17B7-9294-47D9-97E4-9B09BF7F1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DEAD77-53DB-4741-A1BB-60807AED0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graphicEl>
                                              <a:dgm id="{53DEAD77-53DB-4741-A1BB-60807AED0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  <p:bldP spid="6" grpId="0"/>
      <p:bldP spid="6" grpId="1"/>
      <p:bldP spid="7" grpId="0"/>
      <p:bldP spid="7" grpId="1"/>
      <p:bldP spid="3" grpId="0" bldLvl="0" animBg="1"/>
      <p:bldP spid="3" grpId="1" animBg="1"/>
      <p:bldP spid="8" grpId="0" bldLvl="0" animBg="1"/>
      <p:bldP spid="11" grpId="0" bldLvl="0" animBg="1"/>
      <p:bldP spid="14" grpId="0" bldLvl="0" animBg="1"/>
      <p:bldP spid="19" grpId="0" bldLvl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335280" y="43783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zh-CN" alt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国际流行趋势</a:t>
            </a:r>
            <a:endParaRPr lang="zh-CN" altLang="en-US" sz="5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4294967295"/>
          </p:nvPr>
        </p:nvSpPr>
        <p:spPr>
          <a:xfrm>
            <a:off x="1187624" y="2420888"/>
            <a:ext cx="6912768" cy="316378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 smtClean="0"/>
              <a:t>意识理念的革命：</a:t>
            </a:r>
            <a:r>
              <a:rPr lang="zh-CN" altLang="en-US" sz="2000" dirty="0" smtClean="0"/>
              <a:t>预防、保健养生为主</a:t>
            </a:r>
            <a:endParaRPr lang="en-US" altLang="zh-CN" sz="2000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 smtClean="0"/>
              <a:t>主动与被动的结合：</a:t>
            </a:r>
            <a:r>
              <a:rPr lang="zh-CN" altLang="en-US" sz="2000" dirty="0" smtClean="0"/>
              <a:t>日常养生＋高科技手段养生</a:t>
            </a:r>
            <a:endParaRPr lang="en-US" altLang="zh-CN" sz="2000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 smtClean="0"/>
              <a:t>全方位、智能化功能调整：</a:t>
            </a:r>
            <a:r>
              <a:rPr lang="zh-CN" altLang="en-US" sz="2000" dirty="0" smtClean="0"/>
              <a:t>通</a:t>
            </a:r>
            <a:r>
              <a:rPr lang="zh-CN" altLang="en-US" sz="2000" dirty="0"/>
              <a:t>、</a:t>
            </a:r>
            <a:r>
              <a:rPr lang="zh-CN" altLang="en-US" sz="2000" dirty="0" smtClean="0"/>
              <a:t>调</a:t>
            </a:r>
            <a:r>
              <a:rPr lang="zh-CN" altLang="en-US" sz="2000" dirty="0"/>
              <a:t>、</a:t>
            </a:r>
            <a:r>
              <a:rPr lang="zh-CN" altLang="en-US" sz="2000" dirty="0" smtClean="0"/>
              <a:t>排、补相结合</a:t>
            </a:r>
            <a:endParaRPr lang="en-US" altLang="zh-CN" sz="2000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 smtClean="0"/>
              <a:t>崇尚自然、回归原始：</a:t>
            </a:r>
            <a:r>
              <a:rPr lang="zh-CN" altLang="en-US" sz="2000" dirty="0" smtClean="0"/>
              <a:t>自然疗法、</a:t>
            </a:r>
            <a:r>
              <a:rPr lang="zh-CN" altLang="en-US" sz="2000" dirty="0"/>
              <a:t>细胞活化</a:t>
            </a:r>
            <a:r>
              <a:rPr lang="zh-CN" altLang="en-US" sz="2000" dirty="0" smtClean="0"/>
              <a:t>疗法</a:t>
            </a:r>
            <a:endParaRPr lang="en-US" altLang="zh-CN" sz="2000" dirty="0" smtClean="0"/>
          </a:p>
          <a:p>
            <a:pPr marL="0" indent="0">
              <a:lnSpc>
                <a:spcPct val="200000"/>
              </a:lnSpc>
              <a:buNone/>
              <a:defRPr/>
            </a:pPr>
            <a:r>
              <a:rPr lang="en-US" altLang="zh-CN" sz="3900" b="1" dirty="0"/>
              <a:t> </a:t>
            </a:r>
            <a:r>
              <a:rPr lang="en-US" altLang="zh-CN" sz="3900" b="1" dirty="0" smtClean="0"/>
              <a:t>       ——</a:t>
            </a:r>
            <a:r>
              <a:rPr lang="zh-CN" altLang="en-US" sz="3900" b="1" dirty="0" smtClean="0"/>
              <a:t>非药物性健康干预</a:t>
            </a:r>
            <a:r>
              <a:rPr lang="en-US" altLang="zh-CN" sz="2000" b="1" dirty="0" smtClean="0"/>
              <a:t>		</a:t>
            </a:r>
            <a:endParaRPr lang="en-US" altLang="zh-CN" sz="2000" b="1" dirty="0" smtClean="0"/>
          </a:p>
          <a:p>
            <a:pPr>
              <a:lnSpc>
                <a:spcPts val="2600"/>
              </a:lnSpc>
              <a:buFontTx/>
              <a:buNone/>
              <a:defRPr/>
            </a:pPr>
            <a:endParaRPr lang="en-US" altLang="zh-CN" sz="2000" b="1" dirty="0" smtClean="0"/>
          </a:p>
          <a:p>
            <a:pPr>
              <a:lnSpc>
                <a:spcPts val="2600"/>
              </a:lnSpc>
              <a:buFontTx/>
              <a:buNone/>
              <a:defRPr/>
            </a:pPr>
            <a:endParaRPr lang="en-US" altLang="zh-CN" sz="2000" b="1" dirty="0" smtClean="0"/>
          </a:p>
        </p:txBody>
      </p:sp>
      <p:sp>
        <p:nvSpPr>
          <p:cNvPr id="64516" name="TextBox 7"/>
          <p:cNvSpPr txBox="1">
            <a:spLocks noChangeArrowheads="1"/>
          </p:cNvSpPr>
          <p:nvPr/>
        </p:nvSpPr>
        <p:spPr bwMode="auto">
          <a:xfrm>
            <a:off x="4071938" y="4143375"/>
            <a:ext cx="1500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00" y="1829847"/>
            <a:ext cx="2091832" cy="2016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916832"/>
            <a:ext cx="7128792" cy="362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400" dirty="0" smtClean="0">
                <a:ea typeface="微软雅黑" panose="020B0503020204020204" pitchFamily="34" charset="-122"/>
              </a:rPr>
              <a:t>        自然疗法是</a:t>
            </a:r>
            <a:r>
              <a:rPr lang="zh-CN" altLang="en-US" sz="2400" dirty="0">
                <a:ea typeface="微软雅黑" panose="020B0503020204020204" pitchFamily="34" charset="-122"/>
              </a:rPr>
              <a:t>应用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与人类生活</a:t>
            </a:r>
            <a:r>
              <a:rPr lang="zh-CN" altLang="en-US" sz="2400" dirty="0">
                <a:ea typeface="微软雅黑" panose="020B0503020204020204" pitchFamily="34" charset="-122"/>
              </a:rPr>
              <a:t>有直接关系的</a:t>
            </a:r>
            <a:r>
              <a:rPr lang="zh-CN" altLang="en-US" sz="2400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物质因素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，</a:t>
            </a:r>
            <a:r>
              <a:rPr lang="zh-CN" altLang="en-US" sz="2400" dirty="0">
                <a:ea typeface="微软雅黑" panose="020B0503020204020204" pitchFamily="34" charset="-122"/>
              </a:rPr>
              <a:t>如食物、空气、水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、阳光、</a:t>
            </a:r>
            <a:r>
              <a:rPr lang="zh-CN" altLang="en-US" sz="2400" dirty="0">
                <a:ea typeface="微软雅黑" panose="020B0503020204020204" pitchFamily="34" charset="-122"/>
              </a:rPr>
              <a:t>体操、睡眠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、休息以及有益于健康的</a:t>
            </a:r>
            <a:r>
              <a:rPr lang="zh-CN" altLang="en-US" sz="2400" dirty="0">
                <a:solidFill>
                  <a:srgbClr val="FF0000"/>
                </a:solidFill>
                <a:ea typeface="微软雅黑" panose="020B0503020204020204" pitchFamily="34" charset="-122"/>
              </a:rPr>
              <a:t>精神因素</a:t>
            </a:r>
            <a:r>
              <a:rPr lang="zh-CN" altLang="en-US" sz="2400" dirty="0">
                <a:ea typeface="微软雅黑" panose="020B0503020204020204" pitchFamily="34" charset="-122"/>
              </a:rPr>
              <a:t>，如希望、信仰等来保持和恢复健康的一种科学艺术。</a:t>
            </a:r>
            <a:endParaRPr lang="en-US" altLang="zh-CN" sz="2400" dirty="0" smtClean="0">
              <a:ea typeface="微软雅黑" panose="020B0503020204020204" pitchFamily="34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400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        起源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于</a:t>
            </a:r>
            <a:r>
              <a:rPr lang="en-US" altLang="zh-CN" sz="2400" dirty="0">
                <a:ea typeface="微软雅黑" panose="020B0503020204020204" pitchFamily="34" charset="-122"/>
              </a:rPr>
              <a:t>18</a:t>
            </a:r>
            <a:r>
              <a:rPr lang="zh-CN" altLang="en-US" sz="2400" dirty="0">
                <a:ea typeface="微软雅黑" panose="020B0503020204020204" pitchFamily="34" charset="-122"/>
              </a:rPr>
              <a:t>和</a:t>
            </a:r>
            <a:r>
              <a:rPr lang="en-US" altLang="zh-CN" sz="2400" dirty="0">
                <a:ea typeface="微软雅黑" panose="020B0503020204020204" pitchFamily="34" charset="-122"/>
              </a:rPr>
              <a:t>19</a:t>
            </a:r>
            <a:r>
              <a:rPr lang="zh-CN" altLang="en-US" sz="2400" dirty="0">
                <a:ea typeface="微软雅黑" panose="020B0503020204020204" pitchFamily="34" charset="-122"/>
              </a:rPr>
              <a:t>世纪的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西方替代医学</a:t>
            </a:r>
            <a:r>
              <a:rPr lang="zh-CN" altLang="en-US" sz="2400" dirty="0">
                <a:ea typeface="微软雅黑" panose="020B0503020204020204" pitchFamily="34" charset="-122"/>
              </a:rPr>
              <a:t>，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其哲学指导思想</a:t>
            </a:r>
            <a:r>
              <a:rPr lang="zh-CN" altLang="en-US" sz="2400" dirty="0">
                <a:ea typeface="微软雅黑" panose="020B0503020204020204" pitchFamily="34" charset="-122"/>
              </a:rPr>
              <a:t>可追溯到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公元前</a:t>
            </a:r>
            <a:r>
              <a:rPr lang="en-US" altLang="zh-CN" sz="2400" dirty="0">
                <a:ea typeface="微软雅黑" panose="020B0503020204020204" pitchFamily="34" charset="-122"/>
              </a:rPr>
              <a:t>400</a:t>
            </a:r>
            <a:r>
              <a:rPr lang="zh-CN" altLang="en-US" sz="2400" dirty="0">
                <a:ea typeface="微软雅黑" panose="020B0503020204020204" pitchFamily="34" charset="-122"/>
              </a:rPr>
              <a:t>年医学中的希波克拉底学派。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432" y="5486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自然疗法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32080" y="619125"/>
            <a:ext cx="9286240" cy="1143000"/>
          </a:xfrm>
        </p:spPr>
        <p:txBody>
          <a:bodyPr>
            <a:noAutofit/>
          </a:bodyPr>
          <a:lstStyle/>
          <a:p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自然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疗法       非化学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药物疗法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25" y="923290"/>
            <a:ext cx="910590" cy="5340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07" y="2060848"/>
            <a:ext cx="2584704" cy="3724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844824"/>
            <a:ext cx="7128792" cy="296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8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西医（物理疗法、水疗法、元素平衡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疗法等）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中医（植物药疗法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、点穴、针灸疗法等）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食疗（营养疗法）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功夫、太极、八段锦等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心理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疗法（暗示、冥想、意念等）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音乐疗法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芳香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疗法（植物精油疗法）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28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……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8680"/>
            <a:ext cx="914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自然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疗法的种类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636912"/>
            <a:ext cx="1790553" cy="1744885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1717755" y="5157144"/>
            <a:ext cx="5760640" cy="583565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非药物性健康干预疗法</a:t>
            </a:r>
            <a:endParaRPr lang="zh-CN" altLang="en-US" sz="3200" b="1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3710" y="4365104"/>
            <a:ext cx="4516192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400" spc="-100" dirty="0" smtClean="0">
                <a:ea typeface="微软雅黑" panose="020B0503020204020204" pitchFamily="34" charset="-122"/>
              </a:rPr>
              <a:t>调整细胞代谢，</a:t>
            </a:r>
            <a:endParaRPr lang="en-US" altLang="zh-CN" sz="2400" spc="-100" dirty="0" smtClean="0"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2400" spc="-100" dirty="0" smtClean="0">
                <a:ea typeface="微软雅黑" panose="020B0503020204020204" pitchFamily="34" charset="-122"/>
              </a:rPr>
              <a:t>活化细胞机能，</a:t>
            </a:r>
            <a:endParaRPr lang="en-US" altLang="zh-CN" sz="2400" spc="-100" dirty="0" smtClean="0"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2400" spc="-100" dirty="0" smtClean="0">
                <a:ea typeface="微软雅黑" panose="020B0503020204020204" pitchFamily="34" charset="-122"/>
              </a:rPr>
              <a:t>调整机体免疫系统，</a:t>
            </a:r>
            <a:endParaRPr lang="en-US" altLang="zh-CN" sz="2400" spc="-100" dirty="0" smtClean="0"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2400" spc="-100" dirty="0" smtClean="0">
                <a:ea typeface="微软雅黑" panose="020B0503020204020204" pitchFamily="34" charset="-122"/>
              </a:rPr>
              <a:t>达到身心灵健康和谐统一。</a:t>
            </a:r>
            <a:endParaRPr lang="zh-CN" altLang="en-US" sz="2400" spc="-100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8" y="83671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自然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疗法的机理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36" y="2178396"/>
            <a:ext cx="4516192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zh-CN" sz="2400" spc="-260" dirty="0">
                <a:ea typeface="微软雅黑" panose="020B0503020204020204" pitchFamily="34" charset="-122"/>
              </a:rPr>
              <a:t>视觉、听觉、触觉</a:t>
            </a:r>
            <a:r>
              <a:rPr lang="zh-CN" altLang="zh-CN" sz="2400" spc="-260" dirty="0" smtClean="0">
                <a:ea typeface="微软雅黑" panose="020B0503020204020204" pitchFamily="34" charset="-122"/>
              </a:rPr>
              <a:t>、</a:t>
            </a:r>
            <a:r>
              <a:rPr lang="zh-CN" altLang="en-US" sz="2400" spc="-260" dirty="0" smtClean="0">
                <a:ea typeface="微软雅黑" panose="020B0503020204020204" pitchFamily="34" charset="-122"/>
              </a:rPr>
              <a:t>味觉、</a:t>
            </a:r>
            <a:r>
              <a:rPr lang="zh-CN" altLang="zh-CN" sz="2400" spc="-260" dirty="0" smtClean="0">
                <a:ea typeface="微软雅黑" panose="020B0503020204020204" pitchFamily="34" charset="-122"/>
              </a:rPr>
              <a:t>嗅觉</a:t>
            </a:r>
            <a:endParaRPr lang="en-US" altLang="zh-CN" sz="2400" spc="-260" dirty="0"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endParaRPr lang="en-US" altLang="zh-CN" sz="2400" spc="-260" dirty="0" smtClean="0"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zh-CN" sz="2400" spc="-260" dirty="0" smtClean="0">
                <a:ea typeface="微软雅黑" panose="020B0503020204020204" pitchFamily="34" charset="-122"/>
              </a:rPr>
              <a:t>看</a:t>
            </a:r>
            <a:r>
              <a:rPr lang="zh-CN" altLang="zh-CN" sz="2400" spc="-260" dirty="0">
                <a:ea typeface="微软雅黑" panose="020B0503020204020204" pitchFamily="34" charset="-122"/>
              </a:rPr>
              <a:t>、听、触、闻、尝</a:t>
            </a:r>
            <a:endParaRPr lang="en-US" altLang="zh-CN" sz="2400" spc="-260" dirty="0"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zh-CN" sz="2400" spc="-260" dirty="0">
                <a:ea typeface="微软雅黑" panose="020B0503020204020204" pitchFamily="34" charset="-122"/>
              </a:rPr>
              <a:t>认识自己与世界。</a:t>
            </a:r>
            <a:endParaRPr lang="zh-CN" altLang="en-US" sz="2400" spc="-260" dirty="0"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547664" y="2659682"/>
            <a:ext cx="288032" cy="4512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2149576" y="2659682"/>
            <a:ext cx="288032" cy="4512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936792" y="2636912"/>
            <a:ext cx="0" cy="4512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4107101" y="2659682"/>
            <a:ext cx="288032" cy="4512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3491880" y="2659682"/>
            <a:ext cx="288032" cy="4512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流程图: 手动操作 21"/>
          <p:cNvSpPr/>
          <p:nvPr/>
        </p:nvSpPr>
        <p:spPr>
          <a:xfrm>
            <a:off x="675944" y="2155626"/>
            <a:ext cx="4516192" cy="1865126"/>
          </a:xfrm>
          <a:prstGeom prst="flowChartManualOpera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梯形 22"/>
          <p:cNvSpPr/>
          <p:nvPr/>
        </p:nvSpPr>
        <p:spPr>
          <a:xfrm>
            <a:off x="884564" y="4365104"/>
            <a:ext cx="4104456" cy="1865126"/>
          </a:xfrm>
          <a:prstGeom prst="trapezoi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10882"/>
            <a:ext cx="3449202" cy="229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25" y="2803182"/>
            <a:ext cx="5875438" cy="3549463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-364" y="1196752"/>
            <a:ext cx="9144000" cy="1002383"/>
          </a:xfrm>
          <a:prstGeom prst="rect">
            <a:avLst/>
          </a:prstGeom>
          <a:solidFill>
            <a:srgbClr val="FFFF66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免疫系统活化</a:t>
            </a:r>
            <a:endParaRPr lang="en-US" altLang="zh-CN" sz="5400" b="1" dirty="0">
              <a:latin typeface="Franklin Gothic Book" panose="020B05030201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176795"/>
            <a:ext cx="7340952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400" dirty="0" smtClean="0"/>
              <a:t>        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目前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我国恶性肿瘤的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年相对生存率约为</a:t>
            </a:r>
            <a:r>
              <a:rPr lang="en-US" altLang="zh-CN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40.5</a:t>
            </a:r>
            <a:r>
              <a:rPr lang="zh-CN" alt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，相较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年前总体提高约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个百分点，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但是与发达国家还有很大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差距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如中国预后较好的乳腺癌、甲状腺癌、前列腺癌的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年生存率分别为</a:t>
            </a:r>
            <a:r>
              <a:rPr lang="en-US" altLang="zh-CN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82.0</a:t>
            </a:r>
            <a:r>
              <a:rPr lang="zh-CN" alt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％、</a:t>
            </a:r>
            <a:r>
              <a:rPr lang="en-US" altLang="zh-CN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84.3</a:t>
            </a:r>
            <a:r>
              <a:rPr lang="zh-CN" alt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％和</a:t>
            </a:r>
            <a:r>
              <a:rPr lang="en-US" altLang="zh-CN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66.4</a:t>
            </a:r>
            <a:r>
              <a:rPr lang="zh-CN" alt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％，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而美国为</a:t>
            </a:r>
            <a:r>
              <a:rPr lang="en-US" altLang="zh-CN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90.9</a:t>
            </a:r>
            <a:r>
              <a:rPr lang="zh-CN" alt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％、</a:t>
            </a:r>
            <a:r>
              <a:rPr lang="en-US" altLang="zh-CN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98</a:t>
            </a:r>
            <a:r>
              <a:rPr lang="zh-CN" alt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％和</a:t>
            </a:r>
            <a:r>
              <a:rPr lang="en-US" altLang="zh-CN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99.5</a:t>
            </a:r>
            <a:r>
              <a:rPr lang="zh-CN" alt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  <a:r>
              <a:rPr lang="zh-CN" altLang="en-US" sz="2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2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近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十几年来恶性肿瘤的发病死亡均呈持续上升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态势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恶性肿瘤所致的医疗花费超过</a:t>
            </a:r>
            <a:r>
              <a:rPr lang="en-US" altLang="zh-CN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2200</a:t>
            </a:r>
            <a:r>
              <a:rPr lang="zh-CN" alt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，防控形势严峻。</a:t>
            </a:r>
            <a:endParaRPr lang="zh-CN" altLang="en-US" sz="2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697518"/>
            <a:ext cx="6210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54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年生存率仍很低</a:t>
            </a:r>
            <a:endParaRPr lang="zh-CN" altLang="en-US" sz="5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6917382" cy="3752353"/>
          </a:xfrm>
          <a:prstGeom prst="rect">
            <a:avLst/>
          </a:prstGeom>
        </p:spPr>
      </p:pic>
      <p:sp>
        <p:nvSpPr>
          <p:cNvPr id="8" name="标题 1"/>
          <p:cNvSpPr txBox="1"/>
          <p:nvPr/>
        </p:nvSpPr>
        <p:spPr>
          <a:xfrm>
            <a:off x="-364" y="980728"/>
            <a:ext cx="9144000" cy="1002383"/>
          </a:xfrm>
          <a:prstGeom prst="rect">
            <a:avLst/>
          </a:prstGeom>
          <a:solidFill>
            <a:srgbClr val="FFFF66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细胞活化</a:t>
            </a:r>
            <a:endParaRPr lang="en-US" altLang="zh-CN" sz="5400" b="1" dirty="0">
              <a:latin typeface="Franklin Gothic Book" panose="020B05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99591" y="3573016"/>
            <a:ext cx="743615" cy="2016224"/>
          </a:xfrm>
          <a:prstGeom prst="roundRect">
            <a:avLst>
              <a:gd name="adj" fmla="val 327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2" name="右箭头 3"/>
          <p:cNvSpPr>
            <a:spLocks noChangeArrowheads="1"/>
          </p:cNvSpPr>
          <p:nvPr/>
        </p:nvSpPr>
        <p:spPr bwMode="auto">
          <a:xfrm>
            <a:off x="420688" y="4219178"/>
            <a:ext cx="1370012" cy="723900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C00000"/>
          </a:solidFill>
          <a:ln w="76200" cap="flat" cmpd="sng">
            <a:solidFill>
              <a:srgbClr val="FF0000"/>
            </a:solidFill>
            <a:bevel/>
          </a:ln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3" name="椭圆 5"/>
          <p:cNvSpPr>
            <a:spLocks noChangeArrowheads="1"/>
          </p:cNvSpPr>
          <p:nvPr/>
        </p:nvSpPr>
        <p:spPr bwMode="auto">
          <a:xfrm>
            <a:off x="3059832" y="3716734"/>
            <a:ext cx="1079500" cy="1728788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4" name="椭圆 1"/>
          <p:cNvSpPr>
            <a:spLocks noChangeArrowheads="1"/>
          </p:cNvSpPr>
          <p:nvPr/>
        </p:nvSpPr>
        <p:spPr bwMode="auto">
          <a:xfrm>
            <a:off x="5652121" y="2292631"/>
            <a:ext cx="2088232" cy="920346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5" name="椭圆 14"/>
          <p:cNvSpPr>
            <a:spLocks noChangeArrowheads="1"/>
          </p:cNvSpPr>
          <p:nvPr/>
        </p:nvSpPr>
        <p:spPr bwMode="auto">
          <a:xfrm>
            <a:off x="6444209" y="5572702"/>
            <a:ext cx="1872208" cy="841786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29 0.001389 L 0.449427 -0.005093 " pathEditMode="relative" rAng="0" ptsTypes="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00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ldLvl="0" animBg="1" autoUpdateAnimBg="0"/>
      <p:bldP spid="12" grpId="1" bldLvl="0" animBg="1" autoUpdateAnimBg="0"/>
      <p:bldP spid="12" grpId="2" bldLvl="0" animBg="1" autoUpdateAnimBg="0"/>
      <p:bldP spid="13" grpId="0" bldLvl="0" animBg="1" autoUpdateAnimBg="0"/>
      <p:bldP spid="14" grpId="0" bldLvl="0" animBg="1" autoUpdateAnimBg="0"/>
      <p:bldP spid="15" grpId="0" bldLvl="0" animBg="1" autoUpdateAnimBg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26899"/>
            <a:ext cx="914400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激发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ctr"/>
            <a:r>
              <a:rPr lang="zh-CN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人类与生俱来的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ctr"/>
            <a:r>
              <a:rPr lang="zh-CN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自愈力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4" name="图片 3" descr="自愈力花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6765" y="4992370"/>
            <a:ext cx="5030470" cy="188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11560" y="512676"/>
            <a:ext cx="7904459" cy="5940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27" y="0"/>
            <a:ext cx="5647394" cy="6858000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-396552" y="1628800"/>
            <a:ext cx="6926882" cy="3600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8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我的</a:t>
            </a:r>
            <a:endParaRPr lang="en-US" altLang="zh-CN" sz="8800" b="1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r>
              <a:rPr lang="zh-CN" altLang="en-US" sz="8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养生之路</a:t>
            </a:r>
            <a:endParaRPr lang="zh-CN" altLang="en-US" sz="88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3385"/>
            <a:ext cx="7848872" cy="5831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5568" y="1304763"/>
            <a:ext cx="800219" cy="42484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 spc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二〇〇八年</a:t>
            </a:r>
            <a:endParaRPr lang="zh-CN" altLang="en-US" sz="4000" b="1" spc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4" y="559994"/>
            <a:ext cx="3808485" cy="57380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50" y="559993"/>
            <a:ext cx="3673677" cy="5738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07179" y="1700806"/>
            <a:ext cx="800219" cy="43204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 spc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二〇一五年</a:t>
            </a:r>
            <a:endParaRPr lang="zh-CN" altLang="en-US" sz="4000" b="1" spc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5" y="1772815"/>
            <a:ext cx="800219" cy="42484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 spc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二〇一三年</a:t>
            </a:r>
            <a:endParaRPr lang="zh-CN" altLang="en-US" sz="4000" b="1" spc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2"/>
          <a:stretch>
            <a:fillRect/>
          </a:stretch>
        </p:blipFill>
        <p:spPr>
          <a:xfrm>
            <a:off x="459561" y="260647"/>
            <a:ext cx="3495263" cy="64626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3781" y="1628800"/>
            <a:ext cx="800219" cy="42484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 spc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二〇一六年</a:t>
            </a:r>
            <a:endParaRPr lang="zh-CN" altLang="en-US" sz="4000" b="1" spc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24" y="260647"/>
            <a:ext cx="4308404" cy="6462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20888"/>
            <a:ext cx="9144000" cy="1143000"/>
          </a:xfrm>
        </p:spPr>
        <p:txBody>
          <a:bodyPr>
            <a:noAutofit/>
          </a:bodyPr>
          <a:lstStyle/>
          <a:p>
            <a:r>
              <a:rPr lang="zh-CN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健康科普之路</a:t>
            </a:r>
            <a:endParaRPr lang="zh-CN" altLang="en-US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Pictures\国家行政学院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张军CCTV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897255"/>
            <a:ext cx="8544560" cy="506349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Pictures\濮阳科技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5305"/>
            <a:ext cx="826291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622228"/>
            <a:ext cx="7704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我国心脑血管疾病现患人数为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2.9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亿，每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秒就有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人死于心脑血管疾病。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我国高血压人数破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亿，其中有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亿人根本不知道自己得了高血压。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我国糖尿病人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1.14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亿，占全球的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1/3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我国高血脂人数已高达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1.6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我国高尿酸血症患者人数已达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亿。 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我国肥胖或超重人口有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个成年人中就有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人超重或肥胖。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成人中健康人士不超过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76672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健康危机</a:t>
            </a:r>
            <a:endParaRPr lang="zh-CN" altLang="en-US" sz="5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55577" y="3392996"/>
            <a:ext cx="5400600" cy="13681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33932" y="3877017"/>
            <a:ext cx="146706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代谢综合征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55650" y="1557020"/>
            <a:ext cx="7633335" cy="410464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Pictures\中国癌症扶贫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17" y="288032"/>
            <a:ext cx="8280920" cy="621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Pictures\台湾巡讲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9037"/>
            <a:ext cx="453860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558"/>
            <a:ext cx="9144000" cy="5792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70" y="-1153795"/>
            <a:ext cx="5600065" cy="8453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精油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989330"/>
            <a:ext cx="9148445" cy="51460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94460" y="3086735"/>
            <a:ext cx="28352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感恩</a:t>
            </a:r>
            <a:endParaRPr lang="zh-CN" altLang="en-US" sz="9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图示 2"/>
          <p:cNvGraphicFramePr/>
          <p:nvPr/>
        </p:nvGraphicFramePr>
        <p:xfrm>
          <a:off x="740410" y="1747520"/>
          <a:ext cx="7663180" cy="457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27432" y="548680"/>
            <a:ext cx="9144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人活着为什么？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1340768"/>
            <a:ext cx="8640960" cy="53285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47" y="243660"/>
            <a:ext cx="9129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健康的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生活态势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6" name="Picture 20" descr="wellness philosophy diagram.jpg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643042" y="1456160"/>
            <a:ext cx="6429420" cy="4868955"/>
          </a:xfrm>
          <a:prstGeom prst="rect">
            <a:avLst/>
          </a:prstGeom>
        </p:spPr>
      </p:pic>
      <p:sp>
        <p:nvSpPr>
          <p:cNvPr id="7" name="文字方塊 13"/>
          <p:cNvSpPr txBox="1"/>
          <p:nvPr/>
        </p:nvSpPr>
        <p:spPr>
          <a:xfrm>
            <a:off x="7826240" y="3480744"/>
            <a:ext cx="584775" cy="18332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生活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态势</a:t>
            </a:r>
            <a:endParaRPr lang="zh-TW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字方塊 12"/>
          <p:cNvSpPr txBox="1"/>
          <p:nvPr/>
        </p:nvSpPr>
        <p:spPr>
          <a:xfrm>
            <a:off x="7795462" y="1535585"/>
            <a:ext cx="584775" cy="19320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健康照护</a:t>
            </a:r>
            <a:endParaRPr lang="zh-TW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字方塊 14"/>
          <p:cNvSpPr txBox="1"/>
          <p:nvPr/>
        </p:nvSpPr>
        <p:spPr>
          <a:xfrm>
            <a:off x="535753" y="5637509"/>
            <a:ext cx="1785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均衡</a:t>
            </a:r>
            <a:r>
              <a:rPr lang="zh-TW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饮食</a:t>
            </a:r>
            <a:endParaRPr lang="zh-TW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字方塊 16"/>
          <p:cNvSpPr txBox="1"/>
          <p:nvPr/>
        </p:nvSpPr>
        <p:spPr>
          <a:xfrm>
            <a:off x="827584" y="4821547"/>
            <a:ext cx="1601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适当</a:t>
            </a:r>
            <a:r>
              <a:rPr lang="zh-TW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运动</a:t>
            </a:r>
            <a:endParaRPr lang="zh-TW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字方塊 26"/>
          <p:cNvSpPr txBox="1"/>
          <p:nvPr/>
        </p:nvSpPr>
        <p:spPr>
          <a:xfrm>
            <a:off x="286062" y="4133665"/>
            <a:ext cx="25357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适当休息＆舒压</a:t>
            </a:r>
            <a:endParaRPr lang="zh-TW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字方塊 27"/>
          <p:cNvSpPr txBox="1"/>
          <p:nvPr/>
        </p:nvSpPr>
        <p:spPr>
          <a:xfrm>
            <a:off x="642910" y="3328254"/>
            <a:ext cx="24288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减少有毒物质</a:t>
            </a:r>
            <a:endParaRPr lang="zh-TW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字方塊 28"/>
          <p:cNvSpPr txBox="1"/>
          <p:nvPr/>
        </p:nvSpPr>
        <p:spPr>
          <a:xfrm>
            <a:off x="928662" y="2538658"/>
            <a:ext cx="24288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自主健康护理</a:t>
            </a:r>
            <a:endParaRPr lang="zh-TW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字方塊 29"/>
          <p:cNvSpPr txBox="1"/>
          <p:nvPr/>
        </p:nvSpPr>
        <p:spPr>
          <a:xfrm>
            <a:off x="1928794" y="1808081"/>
            <a:ext cx="1785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积极医疗</a:t>
            </a:r>
            <a:endParaRPr lang="zh-TW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2603" y="1916745"/>
            <a:ext cx="861774" cy="4213207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CN" altLang="en-US" sz="4400" b="1" kern="16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自我健康管理</a:t>
            </a:r>
            <a:endParaRPr lang="zh-CN" altLang="en-US" sz="4400" b="1" kern="16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826522"/>
            <a:ext cx="7533043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各种检查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			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几千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几万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手术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			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几万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几十万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放疗、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γ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刀等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		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几万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几十万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化疗、靶向治疗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		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	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几十万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上百万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质子治疗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				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上百万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心脏支架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			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几万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几十万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心脑血管手术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		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几万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几十万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急诊、重症监护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	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每天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几万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脏器移植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			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上百万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0501" y="490260"/>
            <a:ext cx="6858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医疗费用高昂</a:t>
            </a:r>
            <a:endParaRPr lang="zh-CN" altLang="en-US" sz="5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图示 2"/>
          <p:cNvGraphicFramePr/>
          <p:nvPr/>
        </p:nvGraphicFramePr>
        <p:xfrm>
          <a:off x="403860" y="1316990"/>
          <a:ext cx="8377555" cy="5189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127" y="395010"/>
            <a:ext cx="914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立体健康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图示 2"/>
          <p:cNvGraphicFramePr/>
          <p:nvPr/>
        </p:nvGraphicFramePr>
        <p:xfrm>
          <a:off x="740410" y="1747520"/>
          <a:ext cx="7663180" cy="457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27432" y="548680"/>
            <a:ext cx="914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健康不仅仅是个人的事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366328"/>
            <a:ext cx="8229600" cy="1143000"/>
          </a:xfrm>
        </p:spPr>
        <p:txBody>
          <a:bodyPr>
            <a:noAutofit/>
          </a:bodyPr>
          <a:p>
            <a:pPr fontAlgn="auto">
              <a:lnSpc>
                <a:spcPts val="13620"/>
              </a:lnSpc>
            </a:pPr>
            <a:r>
              <a:rPr lang="zh-CN" altLang="en-US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健康是一生中最大的</a:t>
            </a:r>
            <a:r>
              <a:rPr lang="zh-CN" altLang="en-US" sz="8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财富</a:t>
            </a:r>
            <a:endParaRPr lang="zh-CN" altLang="en-US" sz="8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健康中国20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430" y="615950"/>
            <a:ext cx="7343140" cy="5511165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14083"/>
            <a:ext cx="8229600" cy="1143000"/>
          </a:xfrm>
        </p:spPr>
        <p:txBody>
          <a:bodyPr/>
          <a:p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每个人是自己健康第一</a:t>
            </a:r>
            <a:r>
              <a:rPr lang="zh-CN" alt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责任人</a:t>
            </a:r>
            <a:endParaRPr lang="zh-CN" altLang="en-US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457200" y="22278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自我健康管理</a:t>
            </a:r>
            <a:endParaRPr lang="zh-CN" altLang="en-US" sz="5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57200" y="34350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自己的健康自己管</a:t>
            </a:r>
            <a:endParaRPr lang="zh-CN" altLang="en-US" sz="5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457200" y="45780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我的健康我做主！</a:t>
            </a:r>
            <a:endParaRPr lang="zh-CN" altLang="en-US" sz="5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4" y="1700808"/>
            <a:ext cx="9144000" cy="2552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900"/>
              </a:lnSpc>
            </a:pPr>
            <a:r>
              <a:rPr lang="zh-CN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没有全民健康，</a:t>
            </a:r>
            <a:endParaRPr lang="en-US" altLang="zh-CN" sz="7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ctr">
              <a:lnSpc>
                <a:spcPts val="9900"/>
              </a:lnSpc>
            </a:pPr>
            <a:r>
              <a:rPr lang="zh-CN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就没有全面小康！</a:t>
            </a:r>
            <a:endParaRPr lang="zh-CN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9167"/>
            <a:ext cx="85725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" y="3855554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健康快乐</a:t>
            </a:r>
            <a:r>
              <a:rPr lang="en-US" altLang="zh-CN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120</a:t>
            </a:r>
            <a:r>
              <a:rPr lang="zh-CN" alt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岁！</a:t>
            </a:r>
            <a:endParaRPr lang="zh-CN" alt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8" y="1557783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健康第一！</a:t>
            </a:r>
            <a:endParaRPr lang="zh-CN" alt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10025" y="3114675"/>
            <a:ext cx="4805045" cy="1652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4060"/>
              </a:lnSpc>
            </a:pPr>
            <a:r>
              <a:rPr lang="zh-CN" altLang="zh-CN" sz="2800" b="1" dirty="0">
                <a:ea typeface="微软雅黑" panose="020B0503020204020204" pitchFamily="34" charset="-122"/>
              </a:rPr>
              <a:t>人人讲：     </a:t>
            </a:r>
            <a:r>
              <a:rPr lang="en-US" altLang="zh-CN" sz="2800" b="1" dirty="0">
                <a:ea typeface="微软雅黑" panose="020B0503020204020204" pitchFamily="34" charset="-122"/>
              </a:rPr>
              <a:t>ID24339509</a:t>
            </a:r>
            <a:endParaRPr lang="en-US" altLang="zh-CN" sz="3200" b="1" dirty="0">
              <a:ea typeface="微软雅黑" panose="020B0503020204020204" pitchFamily="34" charset="-122"/>
            </a:endParaRPr>
          </a:p>
          <a:p>
            <a:pPr fontAlgn="auto">
              <a:lnSpc>
                <a:spcPts val="4060"/>
              </a:lnSpc>
            </a:pPr>
            <a:r>
              <a:rPr lang="zh-CN" altLang="en-US" sz="28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抖   音：    </a:t>
            </a:r>
            <a:r>
              <a:rPr lang="en-US" altLang="zh-CN" sz="28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8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张军健康指导</a:t>
            </a:r>
            <a:endParaRPr lang="zh-CN" altLang="en-US" sz="2800" b="1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ts val="4060"/>
              </a:lnSpc>
            </a:pPr>
            <a:r>
              <a:rPr lang="zh-CN" altLang="en-US" sz="28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微   信：    </a:t>
            </a:r>
            <a:r>
              <a:rPr lang="en-US" altLang="zh-CN" sz="28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zhangjun-301</a:t>
            </a:r>
            <a:endParaRPr lang="en-US" altLang="zh-CN" sz="2800" b="1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879" y="829975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张  军</a:t>
            </a:r>
            <a:endParaRPr lang="en-US" altLang="zh-CN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2" name="图片 1" descr="张军健康指导微信二维码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725" y="2580005"/>
            <a:ext cx="2735580" cy="2722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13"/>
          <p:cNvSpPr>
            <a:spLocks noChangeArrowheads="1"/>
          </p:cNvSpPr>
          <p:nvPr/>
        </p:nvSpPr>
        <p:spPr bwMode="auto">
          <a:xfrm>
            <a:off x="2250281" y="3213100"/>
            <a:ext cx="1296591" cy="172878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1" lang="zh-CN" altLang="en-US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</a:t>
            </a:r>
            <a:endParaRPr kumimoji="1"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Oval 15"/>
          <p:cNvSpPr>
            <a:spLocks noChangeArrowheads="1"/>
          </p:cNvSpPr>
          <p:nvPr/>
        </p:nvSpPr>
        <p:spPr bwMode="auto">
          <a:xfrm>
            <a:off x="3437336" y="3213100"/>
            <a:ext cx="1296590" cy="172878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1" lang="zh-CN" altLang="en-US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</a:t>
            </a:r>
            <a:endParaRPr kumimoji="1"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Oval 16"/>
          <p:cNvSpPr>
            <a:spLocks noChangeArrowheads="1"/>
          </p:cNvSpPr>
          <p:nvPr/>
        </p:nvSpPr>
        <p:spPr bwMode="auto">
          <a:xfrm>
            <a:off x="4625578" y="3213100"/>
            <a:ext cx="1295400" cy="172878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1" lang="zh-CN" altLang="en-US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钱</a:t>
            </a:r>
            <a:endParaRPr kumimoji="1"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Oval 17"/>
          <p:cNvSpPr>
            <a:spLocks noChangeArrowheads="1"/>
          </p:cNvSpPr>
          <p:nvPr/>
        </p:nvSpPr>
        <p:spPr bwMode="auto">
          <a:xfrm>
            <a:off x="5813822" y="3213100"/>
            <a:ext cx="1295400" cy="172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1" lang="zh-CN" altLang="en-US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失</a:t>
            </a:r>
            <a:endParaRPr kumimoji="1"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149" y="1052736"/>
            <a:ext cx="7722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重疾对家庭的危害</a:t>
            </a:r>
            <a:endParaRPr lang="zh-CN" altLang="en-US" sz="66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42088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癌症</a:t>
            </a:r>
            <a:r>
              <a:rPr lang="zh-CN" alt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＝</a:t>
            </a:r>
            <a:r>
              <a:rPr lang="zh-CN" alt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不治之症</a:t>
            </a:r>
            <a:endParaRPr lang="zh-CN" alt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42088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癌症可防可治</a:t>
            </a:r>
            <a:endParaRPr lang="zh-CN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癌症的高发原因</a:t>
            </a:r>
            <a:endParaRPr lang="zh-CN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2195736" y="2348880"/>
            <a:ext cx="5915000" cy="3845024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800" dirty="0"/>
              <a:t>人口老龄化</a:t>
            </a:r>
            <a:endParaRPr lang="zh-CN" altLang="en-US" sz="2800" dirty="0"/>
          </a:p>
          <a:p>
            <a:pPr>
              <a:lnSpc>
                <a:spcPts val="4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800" dirty="0"/>
              <a:t>各种污染与</a:t>
            </a:r>
            <a:r>
              <a:rPr lang="zh-CN" altLang="en-US" sz="2800" dirty="0">
                <a:solidFill>
                  <a:srgbClr val="FF0000"/>
                </a:solidFill>
              </a:rPr>
              <a:t>感染</a:t>
            </a:r>
            <a:endParaRPr lang="zh-CN" altLang="en-US" sz="2800" dirty="0">
              <a:solidFill>
                <a:srgbClr val="FF0000"/>
              </a:solidFill>
            </a:endParaRPr>
          </a:p>
          <a:p>
            <a:pPr>
              <a:lnSpc>
                <a:spcPts val="4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800" dirty="0"/>
              <a:t>生物遗传</a:t>
            </a:r>
            <a:endParaRPr lang="zh-CN" altLang="en-US" sz="2800" dirty="0"/>
          </a:p>
          <a:p>
            <a:pPr>
              <a:lnSpc>
                <a:spcPts val="4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800" dirty="0"/>
              <a:t>医疗科学技术的快速发展</a:t>
            </a:r>
            <a:endParaRPr lang="zh-CN" altLang="en-US" sz="2800" dirty="0"/>
          </a:p>
          <a:p>
            <a:pPr>
              <a:lnSpc>
                <a:spcPts val="4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solidFill>
                  <a:srgbClr val="FF0000"/>
                </a:solidFill>
              </a:rPr>
              <a:t>不良生活方式（</a:t>
            </a:r>
            <a:r>
              <a:rPr lang="en-US" altLang="zh-CN" sz="2800" dirty="0">
                <a:solidFill>
                  <a:srgbClr val="FF0000"/>
                </a:solidFill>
              </a:rPr>
              <a:t>80%</a:t>
            </a:r>
            <a:r>
              <a:rPr lang="zh-CN" altLang="en-US" sz="2800" dirty="0">
                <a:solidFill>
                  <a:srgbClr val="FF0000"/>
                </a:solidFill>
              </a:rPr>
              <a:t>）</a:t>
            </a:r>
            <a:endParaRPr lang="zh-CN" altLang="en-US" sz="2800" dirty="0">
              <a:solidFill>
                <a:srgbClr val="FF0000"/>
              </a:solidFill>
            </a:endParaRPr>
          </a:p>
          <a:p>
            <a:pPr>
              <a:lnSpc>
                <a:spcPts val="4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……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2387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感染与癌症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83568" y="1700808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ts val="36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3600" b="1" dirty="0">
                <a:latin typeface="微软雅黑" panose="020B0503020204020204" pitchFamily="34" charset="-122"/>
              </a:rPr>
              <a:t>肝炎病毒（</a:t>
            </a:r>
            <a:r>
              <a:rPr lang="en-US" altLang="zh-CN" sz="3600" b="1" dirty="0">
                <a:latin typeface="微软雅黑" panose="020B0503020204020204" pitchFamily="34" charset="-122"/>
              </a:rPr>
              <a:t>HIV</a:t>
            </a:r>
            <a:r>
              <a:rPr lang="zh-CN" altLang="en-US" sz="3600" b="1" dirty="0">
                <a:latin typeface="微软雅黑" panose="020B0503020204020204" pitchFamily="34" charset="-122"/>
              </a:rPr>
              <a:t>） </a:t>
            </a:r>
            <a:r>
              <a:rPr lang="zh-CN" altLang="en-US" sz="3600" dirty="0">
                <a:latin typeface="微软雅黑" panose="020B0503020204020204" pitchFamily="34" charset="-122"/>
              </a:rPr>
              <a:t>→肝癌</a:t>
            </a:r>
            <a:endParaRPr lang="zh-CN" altLang="en-US" sz="3600" dirty="0">
              <a:latin typeface="微软雅黑" panose="020B0503020204020204" pitchFamily="34" charset="-122"/>
            </a:endParaRPr>
          </a:p>
          <a:p>
            <a:pPr marL="0" indent="0">
              <a:lnSpc>
                <a:spcPts val="3600"/>
              </a:lnSpc>
              <a:buNone/>
              <a:defRPr/>
            </a:pPr>
            <a:r>
              <a:rPr lang="zh-CN" altLang="en-US" sz="3600" dirty="0">
                <a:latin typeface="微软雅黑" panose="020B0503020204020204" pitchFamily="34" charset="-122"/>
              </a:rPr>
              <a:t>     </a:t>
            </a:r>
            <a:r>
              <a:rPr lang="zh-CN" altLang="en-US" dirty="0">
                <a:latin typeface="微软雅黑" panose="020B0503020204020204" pitchFamily="34" charset="-122"/>
              </a:rPr>
              <a:t>乙型肝炎→肝硬化 →肝癌</a:t>
            </a:r>
            <a:endParaRPr lang="en-US" altLang="zh-CN" dirty="0">
              <a:latin typeface="微软雅黑" panose="020B0503020204020204" pitchFamily="34" charset="-122"/>
            </a:endParaRPr>
          </a:p>
          <a:p>
            <a:pPr marL="0" indent="0">
              <a:lnSpc>
                <a:spcPts val="3600"/>
              </a:lnSpc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</a:rPr>
              <a:t>      我国</a:t>
            </a:r>
            <a:r>
              <a:rPr lang="en-US" altLang="zh-CN" dirty="0">
                <a:latin typeface="微软雅黑" panose="020B0503020204020204" pitchFamily="34" charset="-122"/>
              </a:rPr>
              <a:t>1.2</a:t>
            </a:r>
            <a:r>
              <a:rPr lang="zh-CN" altLang="en-US" dirty="0">
                <a:latin typeface="微软雅黑" panose="020B0503020204020204" pitchFamily="34" charset="-122"/>
              </a:rPr>
              <a:t>亿携带者，占全世界</a:t>
            </a:r>
            <a:r>
              <a:rPr lang="en-US" altLang="zh-CN" dirty="0">
                <a:latin typeface="微软雅黑" panose="020B0503020204020204" pitchFamily="34" charset="-122"/>
              </a:rPr>
              <a:t>30%</a:t>
            </a:r>
            <a:r>
              <a:rPr lang="zh-CN" altLang="en-US" dirty="0">
                <a:latin typeface="微软雅黑" panose="020B0503020204020204" pitchFamily="34" charset="-122"/>
              </a:rPr>
              <a:t>。</a:t>
            </a:r>
            <a:endParaRPr lang="zh-CN" altLang="en-US" dirty="0">
              <a:latin typeface="微软雅黑" panose="020B0503020204020204" pitchFamily="34" charset="-122"/>
            </a:endParaRPr>
          </a:p>
          <a:p>
            <a:pPr marL="0" indent="0">
              <a:lnSpc>
                <a:spcPts val="3600"/>
              </a:lnSpc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</a:rPr>
              <a:t>      携带者肝癌发生率比健康人高出</a:t>
            </a:r>
            <a:r>
              <a:rPr lang="en-US" altLang="zh-CN" dirty="0">
                <a:latin typeface="微软雅黑" panose="020B0503020204020204" pitchFamily="34" charset="-122"/>
              </a:rPr>
              <a:t>100—300</a:t>
            </a:r>
            <a:r>
              <a:rPr lang="zh-CN" altLang="en-US" dirty="0">
                <a:latin typeface="微软雅黑" panose="020B0503020204020204" pitchFamily="34" charset="-122"/>
              </a:rPr>
              <a:t>倍。</a:t>
            </a:r>
            <a:endParaRPr lang="zh-CN" altLang="en-US" dirty="0">
              <a:latin typeface="微软雅黑" panose="020B0503020204020204" pitchFamily="34" charset="-122"/>
            </a:endParaRPr>
          </a:p>
          <a:p>
            <a:pPr>
              <a:lnSpc>
                <a:spcPts val="36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3600" b="1" dirty="0">
                <a:latin typeface="微软雅黑" panose="020B0503020204020204" pitchFamily="34" charset="-122"/>
              </a:rPr>
              <a:t>胃幽门螺杆菌（</a:t>
            </a:r>
            <a:r>
              <a:rPr lang="en-US" altLang="zh-CN" sz="3600" b="1" dirty="0">
                <a:latin typeface="微软雅黑" panose="020B0503020204020204" pitchFamily="34" charset="-122"/>
              </a:rPr>
              <a:t>HP</a:t>
            </a:r>
            <a:r>
              <a:rPr lang="zh-CN" altLang="en-US" sz="3600" b="1" dirty="0">
                <a:latin typeface="微软雅黑" panose="020B0503020204020204" pitchFamily="34" charset="-122"/>
              </a:rPr>
              <a:t>）</a:t>
            </a:r>
            <a:r>
              <a:rPr lang="zh-CN" altLang="en-US" sz="3600" dirty="0">
                <a:latin typeface="微软雅黑" panose="020B0503020204020204" pitchFamily="34" charset="-122"/>
              </a:rPr>
              <a:t>→胃癌</a:t>
            </a:r>
            <a:endParaRPr lang="zh-CN" altLang="en-US" sz="3600" dirty="0">
              <a:latin typeface="微软雅黑" panose="020B0503020204020204" pitchFamily="34" charset="-122"/>
            </a:endParaRPr>
          </a:p>
          <a:p>
            <a:pPr marL="0" indent="0">
              <a:lnSpc>
                <a:spcPts val="3600"/>
              </a:lnSpc>
              <a:buNone/>
              <a:defRPr/>
            </a:pPr>
            <a:r>
              <a:rPr lang="zh-CN" altLang="en-US" sz="3600" dirty="0">
                <a:latin typeface="微软雅黑" panose="020B0503020204020204" pitchFamily="34" charset="-122"/>
              </a:rPr>
              <a:t>     </a:t>
            </a:r>
            <a:r>
              <a:rPr lang="zh-CN" altLang="en-US" dirty="0">
                <a:latin typeface="微软雅黑" panose="020B0503020204020204" pitchFamily="34" charset="-122"/>
              </a:rPr>
              <a:t>我国</a:t>
            </a:r>
            <a:r>
              <a:rPr lang="en-US" altLang="zh-CN" dirty="0">
                <a:latin typeface="微软雅黑" panose="020B0503020204020204" pitchFamily="34" charset="-122"/>
              </a:rPr>
              <a:t>HP</a:t>
            </a:r>
            <a:r>
              <a:rPr lang="zh-CN" altLang="en-US" dirty="0">
                <a:latin typeface="微软雅黑" panose="020B0503020204020204" pitchFamily="34" charset="-122"/>
              </a:rPr>
              <a:t>感染率＞</a:t>
            </a:r>
            <a:r>
              <a:rPr lang="en-US" altLang="zh-CN" dirty="0">
                <a:latin typeface="微软雅黑" panose="020B0503020204020204" pitchFamily="34" charset="-122"/>
              </a:rPr>
              <a:t>60%</a:t>
            </a:r>
            <a:r>
              <a:rPr lang="zh-CN" altLang="en-US" dirty="0">
                <a:latin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</a:rPr>
              <a:t>HP</a:t>
            </a:r>
            <a:r>
              <a:rPr lang="zh-CN" altLang="en-US" dirty="0">
                <a:latin typeface="微软雅黑" panose="020B0503020204020204" pitchFamily="34" charset="-122"/>
              </a:rPr>
              <a:t>阳性者胃癌发生率较常人高</a:t>
            </a:r>
            <a:r>
              <a:rPr lang="en-US" altLang="zh-CN" dirty="0">
                <a:latin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</a:rPr>
              <a:t>倍。</a:t>
            </a:r>
            <a:endParaRPr lang="zh-CN" altLang="en-US" dirty="0">
              <a:latin typeface="微软雅黑" panose="020B0503020204020204" pitchFamily="34" charset="-122"/>
            </a:endParaRPr>
          </a:p>
          <a:p>
            <a:pPr>
              <a:lnSpc>
                <a:spcPts val="36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3600" b="1" dirty="0">
                <a:latin typeface="微软雅黑" panose="020B0503020204020204" pitchFamily="34" charset="-122"/>
              </a:rPr>
              <a:t>人乳头瘤病毒（</a:t>
            </a:r>
            <a:r>
              <a:rPr lang="en-US" altLang="zh-CN" sz="3600" b="1" dirty="0">
                <a:latin typeface="微软雅黑" panose="020B0503020204020204" pitchFamily="34" charset="-122"/>
              </a:rPr>
              <a:t>HPV</a:t>
            </a:r>
            <a:r>
              <a:rPr lang="zh-CN" altLang="en-US" sz="3600" b="1" dirty="0">
                <a:latin typeface="微软雅黑" panose="020B0503020204020204" pitchFamily="34" charset="-122"/>
              </a:rPr>
              <a:t>） </a:t>
            </a:r>
            <a:r>
              <a:rPr lang="zh-CN" altLang="en-US" sz="3600" dirty="0">
                <a:latin typeface="微软雅黑" panose="020B0503020204020204" pitchFamily="34" charset="-122"/>
              </a:rPr>
              <a:t>→子宫颈癌</a:t>
            </a:r>
            <a:endParaRPr lang="zh-CN" altLang="en-US" sz="3600" dirty="0">
              <a:latin typeface="微软雅黑" panose="020B0503020204020204" pitchFamily="34" charset="-122"/>
            </a:endParaRPr>
          </a:p>
          <a:p>
            <a:pPr>
              <a:lnSpc>
                <a:spcPts val="36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3600" b="1" dirty="0">
                <a:latin typeface="微软雅黑" panose="020B0503020204020204" pitchFamily="34" charset="-122"/>
              </a:rPr>
              <a:t>EB</a:t>
            </a:r>
            <a:r>
              <a:rPr lang="zh-CN" altLang="en-US" sz="3600" b="1" dirty="0">
                <a:latin typeface="微软雅黑" panose="020B0503020204020204" pitchFamily="34" charset="-122"/>
              </a:rPr>
              <a:t>病毒</a:t>
            </a:r>
            <a:r>
              <a:rPr lang="zh-CN" altLang="en-US" sz="3600" dirty="0">
                <a:latin typeface="微软雅黑" panose="020B0503020204020204" pitchFamily="34" charset="-122"/>
              </a:rPr>
              <a:t>→</a:t>
            </a:r>
            <a:r>
              <a:rPr lang="zh-CN" altLang="en-US" sz="3600" dirty="0" smtClean="0">
                <a:latin typeface="微软雅黑" panose="020B0503020204020204" pitchFamily="34" charset="-122"/>
              </a:rPr>
              <a:t>鼻咽癌</a:t>
            </a:r>
            <a:endParaRPr lang="zh-CN" altLang="en-US" sz="3600" dirty="0">
              <a:latin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88508"/>
            <a:ext cx="2153593" cy="1473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7099219" cy="4500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21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如何早期发现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2126642" y="122559"/>
            <a:ext cx="157437" cy="30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CN" altLang="zh-CN" sz="15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873760" y="431800"/>
            <a:ext cx="7461250" cy="9080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7925" tIns="38963" rIns="77925" bIns="38963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癌变的多阶段发生模式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9140" name="Rectangle 4"/>
          <p:cNvSpPr>
            <a:spLocks noChangeArrowheads="1"/>
          </p:cNvSpPr>
          <p:nvPr/>
        </p:nvSpPr>
        <p:spPr bwMode="auto">
          <a:xfrm>
            <a:off x="899592" y="4797244"/>
            <a:ext cx="7200800" cy="135472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/>
          <a:lstStyle>
            <a:lvl1pPr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1452880" indent="-285750">
              <a:buClr>
                <a:schemeClr val="hlink"/>
              </a:buClr>
              <a:buSzPct val="55000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860550" indent="-228600">
              <a:buSzPct val="50000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2268855" indent="-228600">
              <a:buClr>
                <a:schemeClr val="accent2"/>
              </a:buClr>
              <a:buSzPct val="55000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676525" indent="-228600">
              <a:buClr>
                <a:schemeClr val="accent1"/>
              </a:buClr>
              <a:buSzPct val="50000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3133725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3590925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4048125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4505325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从正常细胞发展成恶性肿瘤，大多经历“癌前病变”阶段。“癌前病变”发展成侵袭性癌一般需要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年，“癌前病变”一般是可逆的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19142" name="Picture 6" descr="多阶段癌变_1"/>
          <p:cNvPicPr>
            <a:picLocks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r="66209" b="35228"/>
          <a:stretch>
            <a:fillRect/>
          </a:stretch>
        </p:blipFill>
        <p:spPr bwMode="auto">
          <a:xfrm>
            <a:off x="2797004" y="2363497"/>
            <a:ext cx="612169" cy="143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143" name="Picture 7" descr="多阶段癌变_1"/>
          <p:cNvPicPr>
            <a:picLocks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52" b="35228"/>
          <a:stretch>
            <a:fillRect/>
          </a:stretch>
        </p:blipFill>
        <p:spPr bwMode="auto">
          <a:xfrm>
            <a:off x="1691681" y="2449673"/>
            <a:ext cx="681392" cy="136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4" name="AutoShape 8"/>
          <p:cNvSpPr>
            <a:spLocks noChangeArrowheads="1"/>
          </p:cNvSpPr>
          <p:nvPr/>
        </p:nvSpPr>
        <p:spPr bwMode="auto">
          <a:xfrm>
            <a:off x="2340234" y="3310963"/>
            <a:ext cx="378069" cy="136525"/>
          </a:xfrm>
          <a:prstGeom prst="leftRightArrow">
            <a:avLst>
              <a:gd name="adj1" fmla="val 50000"/>
              <a:gd name="adj2" fmla="val 8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1691681" y="1715989"/>
            <a:ext cx="782008" cy="37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925" tIns="38963" rIns="77925" bIns="38963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正常</a:t>
            </a:r>
            <a:endParaRPr lang="zh-CN" altLang="en-US" sz="1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9146" name="Text Box 10"/>
          <p:cNvSpPr txBox="1">
            <a:spLocks noChangeArrowheads="1"/>
          </p:cNvSpPr>
          <p:nvPr/>
        </p:nvSpPr>
        <p:spPr bwMode="auto">
          <a:xfrm>
            <a:off x="2607969" y="1697857"/>
            <a:ext cx="861997" cy="37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925" tIns="38963" rIns="77925" bIns="38963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增生</a:t>
            </a:r>
            <a:endParaRPr lang="zh-CN" altLang="en-US" sz="1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19147" name="Picture 11" descr="多阶段癌变_1"/>
          <p:cNvPicPr>
            <a:picLocks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5" r="45926" b="35228"/>
          <a:stretch>
            <a:fillRect/>
          </a:stretch>
        </p:blipFill>
        <p:spPr bwMode="auto">
          <a:xfrm>
            <a:off x="3813244" y="2354582"/>
            <a:ext cx="581716" cy="143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148" name="Picture 12" descr="多阶段癌变_1"/>
          <p:cNvPicPr>
            <a:picLocks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7" r="22963" b="35228"/>
          <a:stretch>
            <a:fillRect/>
          </a:stretch>
        </p:blipFill>
        <p:spPr bwMode="auto">
          <a:xfrm>
            <a:off x="4883962" y="2424631"/>
            <a:ext cx="612749" cy="141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9" name="AutoShape 13"/>
          <p:cNvSpPr>
            <a:spLocks noChangeArrowheads="1"/>
          </p:cNvSpPr>
          <p:nvPr/>
        </p:nvSpPr>
        <p:spPr bwMode="auto">
          <a:xfrm>
            <a:off x="3434076" y="3318196"/>
            <a:ext cx="379168" cy="136525"/>
          </a:xfrm>
          <a:prstGeom prst="leftRightArrow">
            <a:avLst>
              <a:gd name="adj1" fmla="val 50000"/>
              <a:gd name="adj2" fmla="val 802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9150" name="AutoShape 14"/>
          <p:cNvSpPr>
            <a:spLocks noChangeArrowheads="1"/>
          </p:cNvSpPr>
          <p:nvPr/>
        </p:nvSpPr>
        <p:spPr bwMode="auto">
          <a:xfrm>
            <a:off x="4415302" y="3318196"/>
            <a:ext cx="378069" cy="136525"/>
          </a:xfrm>
          <a:prstGeom prst="leftRightArrow">
            <a:avLst>
              <a:gd name="adj1" fmla="val 50000"/>
              <a:gd name="adj2" fmla="val 8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3275856" y="1754976"/>
            <a:ext cx="1499590" cy="31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不典型增生</a:t>
            </a:r>
            <a:endParaRPr lang="zh-CN" altLang="en-US" sz="1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9152" name="Text Box 16"/>
          <p:cNvSpPr txBox="1">
            <a:spLocks noChangeArrowheads="1"/>
          </p:cNvSpPr>
          <p:nvPr/>
        </p:nvSpPr>
        <p:spPr bwMode="auto">
          <a:xfrm>
            <a:off x="4721160" y="1679795"/>
            <a:ext cx="1030633" cy="37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925" tIns="38963" rIns="77925" bIns="38963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原位癌</a:t>
            </a:r>
            <a:endParaRPr lang="zh-CN" altLang="en-US" sz="1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19153" name="Picture 17" descr="多阶段癌变_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8" b="11513"/>
          <a:stretch>
            <a:fillRect/>
          </a:stretch>
        </p:blipFill>
        <p:spPr bwMode="auto">
          <a:xfrm>
            <a:off x="5976157" y="2308179"/>
            <a:ext cx="692941" cy="162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54" name="AutoShape 18"/>
          <p:cNvSpPr>
            <a:spLocks noChangeArrowheads="1"/>
          </p:cNvSpPr>
          <p:nvPr/>
        </p:nvSpPr>
        <p:spPr bwMode="auto">
          <a:xfrm>
            <a:off x="5535833" y="3310964"/>
            <a:ext cx="431922" cy="204787"/>
          </a:xfrm>
          <a:prstGeom prst="rightArrow">
            <a:avLst>
              <a:gd name="adj1" fmla="val 50000"/>
              <a:gd name="adj2" fmla="val 7616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9155" name="AutoShape 19"/>
          <p:cNvSpPr>
            <a:spLocks noChangeArrowheads="1"/>
          </p:cNvSpPr>
          <p:nvPr/>
        </p:nvSpPr>
        <p:spPr bwMode="auto">
          <a:xfrm>
            <a:off x="6669099" y="3310963"/>
            <a:ext cx="433022" cy="204788"/>
          </a:xfrm>
          <a:prstGeom prst="rightArrow">
            <a:avLst>
              <a:gd name="adj1" fmla="val 50000"/>
              <a:gd name="adj2" fmla="val 7635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5818088" y="1642884"/>
            <a:ext cx="1067522" cy="37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925" tIns="38963" rIns="77925" bIns="38963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侵袭癌</a:t>
            </a:r>
            <a:endParaRPr lang="zh-CN" altLang="en-US" sz="1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7026778" y="1677005"/>
            <a:ext cx="1073614" cy="37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925" tIns="38963" rIns="77925" bIns="38963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转移癌</a:t>
            </a:r>
            <a:endParaRPr lang="zh-CN" altLang="en-US" sz="1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19158" name="Group 22"/>
          <p:cNvGrpSpPr/>
          <p:nvPr/>
        </p:nvGrpSpPr>
        <p:grpSpPr bwMode="auto">
          <a:xfrm>
            <a:off x="3846939" y="3835721"/>
            <a:ext cx="1619983" cy="870094"/>
            <a:chOff x="2064" y="2602"/>
            <a:chExt cx="1361" cy="580"/>
          </a:xfrm>
        </p:grpSpPr>
        <p:grpSp>
          <p:nvGrpSpPr>
            <p:cNvPr id="219159" name="Group 23"/>
            <p:cNvGrpSpPr/>
            <p:nvPr/>
          </p:nvGrpSpPr>
          <p:grpSpPr bwMode="auto">
            <a:xfrm>
              <a:off x="2064" y="2860"/>
              <a:ext cx="1361" cy="136"/>
              <a:chOff x="2064" y="2860"/>
              <a:chExt cx="1361" cy="136"/>
            </a:xfrm>
          </p:grpSpPr>
          <p:sp>
            <p:nvSpPr>
              <p:cNvPr id="219160" name="Line 24"/>
              <p:cNvSpPr>
                <a:spLocks noChangeShapeType="1"/>
              </p:cNvSpPr>
              <p:nvPr/>
            </p:nvSpPr>
            <p:spPr bwMode="auto">
              <a:xfrm>
                <a:off x="2064" y="2860"/>
                <a:ext cx="0" cy="136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19161" name="Line 25"/>
              <p:cNvSpPr>
                <a:spLocks noChangeShapeType="1"/>
              </p:cNvSpPr>
              <p:nvPr/>
            </p:nvSpPr>
            <p:spPr bwMode="auto">
              <a:xfrm>
                <a:off x="3425" y="2860"/>
                <a:ext cx="0" cy="136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19162" name="Line 26"/>
              <p:cNvSpPr>
                <a:spLocks noChangeShapeType="1"/>
              </p:cNvSpPr>
              <p:nvPr/>
            </p:nvSpPr>
            <p:spPr bwMode="auto">
              <a:xfrm>
                <a:off x="2064" y="2928"/>
                <a:ext cx="1361" cy="0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round/>
                <a:headEnd type="triangle" w="med" len="lg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219163" name="Text Box 27"/>
            <p:cNvSpPr txBox="1">
              <a:spLocks noChangeArrowheads="1"/>
            </p:cNvSpPr>
            <p:nvPr/>
          </p:nvSpPr>
          <p:spPr bwMode="auto">
            <a:xfrm>
              <a:off x="2290" y="2915"/>
              <a:ext cx="1039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7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10</a:t>
              </a:r>
              <a:r>
                <a: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－</a:t>
              </a:r>
              <a:r>
                <a:rPr lang="en-US" altLang="zh-CN" sz="17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30 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年</a:t>
              </a: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19164" name="Text Box 28"/>
            <p:cNvSpPr txBox="1">
              <a:spLocks noChangeArrowheads="1"/>
            </p:cNvSpPr>
            <p:nvPr/>
          </p:nvSpPr>
          <p:spPr bwMode="auto">
            <a:xfrm>
              <a:off x="2302" y="2602"/>
              <a:ext cx="1017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癌前病变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19165" name="plant" descr="大纸屑"/>
          <p:cNvSpPr>
            <a:spLocks noEditPoints="1" noChangeArrowheads="1"/>
          </p:cNvSpPr>
          <p:nvPr/>
        </p:nvSpPr>
        <p:spPr bwMode="auto">
          <a:xfrm>
            <a:off x="7102122" y="2287908"/>
            <a:ext cx="782245" cy="1496813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pattFill prst="lgConfetti">
            <a:fgClr>
              <a:srgbClr val="FF0000"/>
            </a:fgClr>
            <a:bgClr>
              <a:srgbClr val="FFFFFF"/>
            </a:bgClr>
          </a:pattFill>
          <a:ln w="9525">
            <a:solidFill>
              <a:srgbClr val="FF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77925" tIns="38963" rIns="77925" bIns="38963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21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全面的健康体检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9936" y="1196752"/>
            <a:ext cx="7488832" cy="4267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  <a:buFontTx/>
              <a:buNone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健康体检的定义：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>
              <a:lnSpc>
                <a:spcPts val="3800"/>
              </a:lnSpc>
              <a:buFontTx/>
              <a:buNone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   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健康</a:t>
            </a:r>
            <a:r>
              <a:rPr lang="zh-CN" altLang="en-US" sz="2400" dirty="0">
                <a:ea typeface="微软雅黑" panose="020B0503020204020204" pitchFamily="34" charset="-122"/>
              </a:rPr>
              <a:t>体检是指在身体尚未出现任何不适症状时，对身体进行全面的检查。</a:t>
            </a:r>
            <a:endParaRPr lang="zh-CN" altLang="en-US" sz="2400" dirty="0">
              <a:ea typeface="微软雅黑" panose="020B0503020204020204" pitchFamily="34" charset="-122"/>
            </a:endParaRPr>
          </a:p>
          <a:p>
            <a:pPr>
              <a:lnSpc>
                <a:spcPts val="3800"/>
              </a:lnSpc>
              <a:buFontTx/>
              <a:buNone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健康体检的意义：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>
              <a:lnSpc>
                <a:spcPts val="3800"/>
              </a:lnSpc>
              <a:buFontTx/>
              <a:buNone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   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早期</a:t>
            </a:r>
            <a:r>
              <a:rPr lang="zh-CN" altLang="en-US" sz="2400" dirty="0">
                <a:ea typeface="微软雅黑" panose="020B0503020204020204" pitchFamily="34" charset="-122"/>
              </a:rPr>
              <a:t>发现癌症及心脑血管等重大疾病。</a:t>
            </a:r>
            <a:endParaRPr lang="zh-CN" altLang="en-US" sz="2400" dirty="0">
              <a:ea typeface="微软雅黑" panose="020B0503020204020204" pitchFamily="34" charset="-122"/>
            </a:endParaRPr>
          </a:p>
          <a:p>
            <a:pPr>
              <a:lnSpc>
                <a:spcPts val="3800"/>
              </a:lnSpc>
              <a:buFontTx/>
              <a:buNone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健康体检的原则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>
              <a:lnSpc>
                <a:spcPts val="3800"/>
              </a:lnSpc>
              <a:buFontTx/>
              <a:buNone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   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ea typeface="微软雅黑" panose="020B0503020204020204" pitchFamily="34" charset="-122"/>
                <a:sym typeface="Arial" panose="020B0604020202020204" pitchFamily="34" charset="0"/>
              </a:rPr>
              <a:t>从</a:t>
            </a:r>
            <a:r>
              <a:rPr lang="zh-CN" altLang="en-US" sz="2400" dirty="0">
                <a:ea typeface="微软雅黑" panose="020B0503020204020204" pitchFamily="34" charset="-122"/>
                <a:sym typeface="Arial" panose="020B0604020202020204" pitchFamily="34" charset="0"/>
              </a:rPr>
              <a:t>上→下；从外→里，定期进行。设计合理的个性化的最佳体检方案。</a:t>
            </a:r>
            <a:endParaRPr lang="zh-CN" altLang="en-US" sz="2400" dirty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132856"/>
            <a:ext cx="7632848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脑</a:t>
            </a:r>
            <a:r>
              <a:rPr lang="en-US" altLang="zh-CN" sz="2800" b="1" dirty="0">
                <a:ea typeface="微软雅黑" panose="020B0503020204020204" pitchFamily="34" charset="-122"/>
              </a:rPr>
              <a:t>CT</a:t>
            </a:r>
            <a:r>
              <a:rPr lang="zh-CN" altLang="en-US" sz="2800" b="1" dirty="0">
                <a:ea typeface="微软雅黑" panose="020B0503020204020204" pitchFamily="34" charset="-122"/>
              </a:rPr>
              <a:t>或脑</a:t>
            </a:r>
            <a:r>
              <a:rPr lang="en-US" altLang="zh-CN" sz="2800" b="1" dirty="0">
                <a:ea typeface="微软雅黑" panose="020B0503020204020204" pitchFamily="34" charset="-122"/>
              </a:rPr>
              <a:t>MRI</a:t>
            </a:r>
            <a:r>
              <a:rPr lang="zh-CN" altLang="en-US" sz="2800" b="1" dirty="0">
                <a:ea typeface="微软雅黑" panose="020B0503020204020204" pitchFamily="34" charset="-122"/>
              </a:rPr>
              <a:t>：</a:t>
            </a:r>
            <a:r>
              <a:rPr lang="zh-CN" altLang="en-US" sz="2400" dirty="0">
                <a:ea typeface="微软雅黑" panose="020B0503020204020204" pitchFamily="34" charset="-122"/>
              </a:rPr>
              <a:t>梗塞？肿瘤？血管畸形？</a:t>
            </a:r>
            <a:r>
              <a:rPr lang="en-US" altLang="zh-CN" sz="2400" dirty="0">
                <a:ea typeface="微软雅黑" panose="020B0503020204020204" pitchFamily="34" charset="-122"/>
              </a:rPr>
              <a:t>……</a:t>
            </a:r>
            <a:br>
              <a:rPr lang="en-US" altLang="zh-CN" sz="2400" dirty="0">
                <a:ea typeface="微软雅黑" panose="020B0503020204020204" pitchFamily="34" charset="-122"/>
              </a:rPr>
            </a:b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颈动脉多普勒超声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：</a:t>
            </a:r>
            <a:r>
              <a:rPr lang="zh-CN" altLang="en-US" sz="2400" dirty="0">
                <a:ea typeface="微软雅黑" panose="020B0503020204020204" pitchFamily="34" charset="-122"/>
              </a:rPr>
              <a:t>狭窄？斑块？</a:t>
            </a:r>
            <a:r>
              <a:rPr lang="en-US" altLang="zh-CN" sz="2400" dirty="0">
                <a:ea typeface="微软雅黑" panose="020B0503020204020204" pitchFamily="34" charset="-122"/>
              </a:rPr>
              <a:t>……</a:t>
            </a:r>
            <a:br>
              <a:rPr lang="en-US" altLang="zh-CN" sz="2400" dirty="0">
                <a:ea typeface="微软雅黑" panose="020B0503020204020204" pitchFamily="34" charset="-122"/>
              </a:rPr>
            </a:b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甲状腺</a:t>
            </a:r>
            <a:r>
              <a:rPr lang="en-US" altLang="zh-CN" sz="2800" b="1" dirty="0">
                <a:ea typeface="微软雅黑" panose="020B0503020204020204" pitchFamily="34" charset="-122"/>
              </a:rPr>
              <a:t>B</a:t>
            </a:r>
            <a:r>
              <a:rPr lang="zh-CN" altLang="en-US" sz="2800" b="1" dirty="0">
                <a:ea typeface="微软雅黑" panose="020B0503020204020204" pitchFamily="34" charset="-122"/>
              </a:rPr>
              <a:t>超：</a:t>
            </a:r>
            <a:r>
              <a:rPr lang="zh-CN" altLang="en-US" sz="2400" dirty="0">
                <a:ea typeface="微软雅黑" panose="020B0503020204020204" pitchFamily="34" charset="-122"/>
              </a:rPr>
              <a:t>肿瘤？结节？肿大？</a:t>
            </a:r>
            <a:r>
              <a:rPr lang="en-US" altLang="zh-CN" sz="2400" dirty="0">
                <a:ea typeface="微软雅黑" panose="020B0503020204020204" pitchFamily="34" charset="-122"/>
              </a:rPr>
              <a:t>……</a:t>
            </a:r>
            <a:br>
              <a:rPr lang="en-US" altLang="zh-CN" sz="2400" dirty="0">
                <a:ea typeface="微软雅黑" panose="020B0503020204020204" pitchFamily="34" charset="-122"/>
              </a:rPr>
            </a:b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 smtClean="0">
                <a:ea typeface="微软雅黑" panose="020B0503020204020204" pitchFamily="34" charset="-122"/>
              </a:rPr>
              <a:t>胸部低剂量螺旋</a:t>
            </a:r>
            <a:r>
              <a:rPr lang="en-US" altLang="zh-CN" sz="2800" b="1" dirty="0" smtClean="0">
                <a:ea typeface="微软雅黑" panose="020B0503020204020204" pitchFamily="34" charset="-122"/>
              </a:rPr>
              <a:t>CT</a:t>
            </a:r>
            <a:r>
              <a:rPr lang="zh-CN" altLang="en-US" sz="2800" b="1" dirty="0">
                <a:ea typeface="微软雅黑" panose="020B0503020204020204" pitchFamily="34" charset="-122"/>
              </a:rPr>
              <a:t>薄层扫描：</a:t>
            </a:r>
            <a:r>
              <a:rPr lang="zh-CN" altLang="en-US" sz="2400" dirty="0">
                <a:ea typeface="微软雅黑" panose="020B0503020204020204" pitchFamily="34" charset="-122"/>
              </a:rPr>
              <a:t>早期发现肺癌最有效的手段</a:t>
            </a:r>
            <a:br>
              <a:rPr lang="zh-CN" altLang="en-US" sz="2400" dirty="0">
                <a:ea typeface="微软雅黑" panose="020B0503020204020204" pitchFamily="34" charset="-122"/>
              </a:rPr>
            </a:b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5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心脏：</a:t>
            </a:r>
            <a:r>
              <a:rPr lang="zh-CN" altLang="en-US" sz="2400" dirty="0">
                <a:ea typeface="微软雅黑" panose="020B0503020204020204" pitchFamily="34" charset="-122"/>
              </a:rPr>
              <a:t>心电图、超声心动图、</a:t>
            </a:r>
            <a:r>
              <a:rPr lang="en-US" altLang="zh-CN" sz="2400" dirty="0">
                <a:ea typeface="微软雅黑" panose="020B0503020204020204" pitchFamily="34" charset="-122"/>
              </a:rPr>
              <a:t>24</a:t>
            </a:r>
            <a:r>
              <a:rPr lang="zh-CN" altLang="en-US" sz="2400" dirty="0">
                <a:ea typeface="微软雅黑" panose="020B0503020204020204" pitchFamily="34" charset="-122"/>
              </a:rPr>
              <a:t>小时动态心电图</a:t>
            </a:r>
            <a:br>
              <a:rPr lang="en-US" altLang="zh-CN" sz="2400" dirty="0">
                <a:ea typeface="微软雅黑" panose="020B0503020204020204" pitchFamily="34" charset="-122"/>
              </a:rPr>
            </a:br>
            <a:r>
              <a:rPr lang="zh-CN" altLang="en-US" sz="2400" dirty="0">
                <a:ea typeface="微软雅黑" panose="020B0503020204020204" pitchFamily="34" charset="-122"/>
              </a:rPr>
              <a:t>（</a:t>
            </a:r>
            <a:r>
              <a:rPr lang="en-US" altLang="zh-CN" sz="2400" dirty="0" err="1">
                <a:ea typeface="微软雅黑" panose="020B0503020204020204" pitchFamily="34" charset="-122"/>
              </a:rPr>
              <a:t>Holter</a:t>
            </a:r>
            <a:r>
              <a:rPr lang="zh-CN" altLang="en-US" sz="2400" dirty="0">
                <a:ea typeface="微软雅黑" panose="020B0503020204020204" pitchFamily="34" charset="-122"/>
              </a:rPr>
              <a:t>）、心脏冠脉</a:t>
            </a:r>
            <a:r>
              <a:rPr lang="en-US" altLang="zh-CN" sz="2400" dirty="0">
                <a:ea typeface="微软雅黑" panose="020B0503020204020204" pitchFamily="34" charset="-122"/>
              </a:rPr>
              <a:t>CT</a:t>
            </a:r>
            <a:r>
              <a:rPr lang="zh-CN" altLang="en-US" sz="2400" dirty="0">
                <a:ea typeface="微软雅黑" panose="020B0503020204020204" pitchFamily="34" charset="-122"/>
              </a:rPr>
              <a:t>、冠状动脉造影</a:t>
            </a:r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470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全面体检的详细内容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http://cn.dreamstime.com/%B9%DA%D7%B4%B5%C4%B6%AF%C2%F6-thumb7367414.jp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74849"/>
            <a:ext cx="3600400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http://p12.qhimg.com/t015fa5ac8400f5fab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08" y="2564904"/>
            <a:ext cx="3960440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椭圆 1"/>
          <p:cNvSpPr/>
          <p:nvPr/>
        </p:nvSpPr>
        <p:spPr>
          <a:xfrm>
            <a:off x="5796136" y="3897052"/>
            <a:ext cx="1512168" cy="1440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564" y="1052736"/>
            <a:ext cx="7848872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6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腹部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2400" dirty="0">
                <a:ea typeface="微软雅黑" panose="020B0503020204020204" pitchFamily="34" charset="-122"/>
              </a:rPr>
              <a:t>肝、胆、胰、脾、肾、输尿管、膀胱</a:t>
            </a:r>
            <a:r>
              <a:rPr lang="en-US" altLang="zh-CN" sz="2400" dirty="0">
                <a:ea typeface="微软雅黑" panose="020B0503020204020204" pitchFamily="34" charset="-122"/>
              </a:rPr>
              <a:t>B</a:t>
            </a:r>
            <a:r>
              <a:rPr lang="zh-CN" altLang="en-US" sz="2400" dirty="0">
                <a:ea typeface="微软雅黑" panose="020B0503020204020204" pitchFamily="34" charset="-122"/>
              </a:rPr>
              <a:t>超或</a:t>
            </a:r>
            <a:r>
              <a:rPr lang="en-US" altLang="zh-CN" sz="2400" dirty="0">
                <a:ea typeface="微软雅黑" panose="020B0503020204020204" pitchFamily="34" charset="-122"/>
              </a:rPr>
              <a:t>CT</a:t>
            </a:r>
            <a:b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</a:b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7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女性：</a:t>
            </a:r>
            <a:r>
              <a:rPr lang="zh-CN" altLang="en-US" sz="2400" dirty="0">
                <a:ea typeface="微软雅黑" panose="020B0503020204020204" pitchFamily="34" charset="-122"/>
              </a:rPr>
              <a:t>乳腺、子宫、卵巢</a:t>
            </a:r>
            <a:r>
              <a:rPr lang="en-US" altLang="zh-CN" sz="2400" dirty="0">
                <a:ea typeface="微软雅黑" panose="020B0503020204020204" pitchFamily="34" charset="-122"/>
              </a:rPr>
              <a:t>B</a:t>
            </a:r>
            <a:r>
              <a:rPr lang="zh-CN" altLang="en-US" sz="2400" dirty="0">
                <a:ea typeface="微软雅黑" panose="020B0503020204020204" pitchFamily="34" charset="-122"/>
              </a:rPr>
              <a:t>超；</a:t>
            </a:r>
            <a:br>
              <a:rPr lang="en-US" altLang="zh-CN" sz="2400" dirty="0">
                <a:ea typeface="微软雅黑" panose="020B0503020204020204" pitchFamily="34" charset="-122"/>
              </a:rPr>
            </a:br>
            <a:r>
              <a:rPr lang="en-US" altLang="zh-CN" sz="2400" dirty="0">
                <a:ea typeface="微软雅黑" panose="020B0503020204020204" pitchFamily="34" charset="-122"/>
              </a:rPr>
              <a:t>                </a:t>
            </a:r>
            <a:r>
              <a:rPr lang="zh-CN" altLang="en-US" sz="2400" dirty="0">
                <a:ea typeface="微软雅黑" panose="020B0503020204020204" pitchFamily="34" charset="-122"/>
              </a:rPr>
              <a:t>妇科检查、宫颈超薄细胞监测（</a:t>
            </a:r>
            <a:r>
              <a:rPr lang="en-US" altLang="zh-CN" sz="2400" dirty="0">
                <a:ea typeface="微软雅黑" panose="020B0503020204020204" pitchFamily="34" charset="-122"/>
              </a:rPr>
              <a:t>TCT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）或</a:t>
            </a:r>
            <a:r>
              <a:rPr lang="en-US" altLang="zh-CN" sz="2400" dirty="0" smtClean="0">
                <a:ea typeface="微软雅黑" panose="020B0503020204020204" pitchFamily="34" charset="-122"/>
              </a:rPr>
              <a:t>HPV</a:t>
            </a:r>
            <a:br>
              <a:rPr lang="zh-CN" altLang="en-US" sz="2400" b="1" dirty="0">
                <a:ea typeface="微软雅黑" panose="020B0503020204020204" pitchFamily="34" charset="-122"/>
              </a:rPr>
            </a:b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  </a:t>
            </a:r>
            <a:r>
              <a:rPr lang="zh-CN" altLang="en-US" sz="2800" b="1" dirty="0">
                <a:ea typeface="微软雅黑" panose="020B0503020204020204" pitchFamily="34" charset="-122"/>
              </a:rPr>
              <a:t>男性：</a:t>
            </a:r>
            <a:r>
              <a:rPr lang="zh-CN" altLang="en-US" sz="2400" dirty="0">
                <a:ea typeface="微软雅黑" panose="020B0503020204020204" pitchFamily="34" charset="-122"/>
              </a:rPr>
              <a:t>前列腺</a:t>
            </a:r>
            <a:r>
              <a:rPr lang="en-US" altLang="zh-CN" sz="2400" dirty="0">
                <a:ea typeface="微软雅黑" panose="020B0503020204020204" pitchFamily="34" charset="-122"/>
              </a:rPr>
              <a:t>B</a:t>
            </a:r>
            <a:r>
              <a:rPr lang="zh-CN" altLang="en-US" sz="2400" dirty="0">
                <a:ea typeface="微软雅黑" panose="020B0503020204020204" pitchFamily="34" charset="-122"/>
              </a:rPr>
              <a:t>超</a:t>
            </a:r>
            <a:b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</a:b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8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en-US" altLang="zh-CN" sz="2800" b="1" dirty="0">
                <a:ea typeface="微软雅黑" panose="020B0503020204020204" pitchFamily="34" charset="-122"/>
              </a:rPr>
              <a:t>C13</a:t>
            </a:r>
            <a:r>
              <a:rPr lang="zh-CN" altLang="en-US" sz="2800" b="1" dirty="0">
                <a:ea typeface="微软雅黑" panose="020B0503020204020204" pitchFamily="34" charset="-122"/>
              </a:rPr>
              <a:t>或</a:t>
            </a:r>
            <a:r>
              <a:rPr lang="en-US" altLang="zh-CN" sz="2800" b="1" dirty="0">
                <a:ea typeface="微软雅黑" panose="020B0503020204020204" pitchFamily="34" charset="-122"/>
              </a:rPr>
              <a:t>C14</a:t>
            </a:r>
            <a:r>
              <a:rPr lang="zh-CN" altLang="en-US" sz="2800" b="1" dirty="0">
                <a:ea typeface="微软雅黑" panose="020B0503020204020204" pitchFamily="34" charset="-122"/>
              </a:rPr>
              <a:t>呼气试验：</a:t>
            </a:r>
            <a:r>
              <a:rPr lang="zh-CN" altLang="en-US" sz="2400" dirty="0">
                <a:ea typeface="微软雅黑" panose="020B0503020204020204" pitchFamily="34" charset="-122"/>
              </a:rPr>
              <a:t>胃幽门螺杆菌感染？</a:t>
            </a:r>
            <a:br>
              <a:rPr lang="zh-CN" altLang="en-US" sz="2400" dirty="0">
                <a:ea typeface="微软雅黑" panose="020B0503020204020204" pitchFamily="34" charset="-122"/>
              </a:rPr>
            </a:b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9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三大常规：</a:t>
            </a:r>
            <a:r>
              <a:rPr lang="zh-CN" altLang="en-US" sz="2400" dirty="0">
                <a:ea typeface="微软雅黑" panose="020B0503020204020204" pitchFamily="34" charset="-122"/>
              </a:rPr>
              <a:t>血常规、尿常规、便常规﹢潜血</a:t>
            </a:r>
            <a:b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</a:b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10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抽血：</a:t>
            </a:r>
            <a:r>
              <a:rPr lang="zh-CN" altLang="en-US" sz="2400" dirty="0">
                <a:ea typeface="微软雅黑" panose="020B0503020204020204" pitchFamily="34" charset="-122"/>
              </a:rPr>
              <a:t>生化全套、传染病指针、肿瘤标记物</a:t>
            </a:r>
            <a:br>
              <a:rPr lang="en-US" altLang="zh-CN" sz="2400" b="1" dirty="0">
                <a:ea typeface="微软雅黑" panose="020B0503020204020204" pitchFamily="34" charset="-122"/>
              </a:rPr>
            </a:b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11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胃肠镜：</a:t>
            </a:r>
            <a:r>
              <a:rPr lang="zh-CN" altLang="en-US" sz="2400" dirty="0">
                <a:ea typeface="微软雅黑" panose="020B0503020204020204" pitchFamily="34" charset="-122"/>
              </a:rPr>
              <a:t>普通、无痛、胶囊</a:t>
            </a:r>
            <a:endParaRPr lang="zh-CN" altLang="en-US" sz="2400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916831"/>
            <a:ext cx="78308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600"/>
              </a:lnSpc>
              <a:defRPr/>
            </a:pPr>
            <a:r>
              <a:rPr lang="zh-CN" altLang="en-US" sz="2400" b="1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（</a:t>
            </a:r>
            <a:r>
              <a:rPr lang="zh-CN" altLang="en-US" sz="2800" b="1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目前可</a:t>
            </a:r>
            <a:r>
              <a:rPr lang="zh-CN" altLang="en-US" sz="2800" b="1" dirty="0" smtClean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查</a:t>
            </a:r>
            <a:r>
              <a:rPr lang="zh-CN" altLang="en-US" sz="2800" b="1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几</a:t>
            </a:r>
            <a:r>
              <a:rPr lang="zh-CN" altLang="en-US" sz="2800" b="1" dirty="0" smtClean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十种</a:t>
            </a:r>
            <a:r>
              <a:rPr lang="zh-CN" altLang="en-US" sz="2800" b="1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TM）</a:t>
            </a:r>
            <a:endParaRPr lang="zh-CN" altLang="en-US" sz="2800" b="1" dirty="0">
              <a:latin typeface="Calibri" panose="020F0502020204030204" charset="0"/>
              <a:ea typeface="微软雅黑" panose="020B0503020204020204" pitchFamily="34" charset="-122"/>
              <a:sym typeface="Calibri" panose="020F0502020204030204" charset="0"/>
            </a:endParaRPr>
          </a:p>
          <a:p>
            <a:pPr marL="457200" indent="-457200">
              <a:lnSpc>
                <a:spcPts val="3600"/>
              </a:lnSpc>
              <a:defRPr/>
            </a:pPr>
            <a:r>
              <a:rPr lang="zh-CN" altLang="en-US" sz="2800" b="1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重要的肿瘤标记物：</a:t>
            </a:r>
            <a:endParaRPr lang="zh-CN" altLang="en-US" sz="2800" b="1" dirty="0">
              <a:latin typeface="Calibri" panose="020F0502020204030204" charset="0"/>
              <a:ea typeface="微软雅黑" panose="020B0503020204020204" pitchFamily="34" charset="-122"/>
              <a:sym typeface="Calibri" panose="020F0502020204030204" charset="0"/>
            </a:endParaRPr>
          </a:p>
          <a:p>
            <a:pPr marL="457200" indent="-457200">
              <a:lnSpc>
                <a:spcPts val="3600"/>
              </a:lnSpc>
              <a:buSzPct val="100000"/>
              <a:buFont typeface="Arial" panose="020B0604020202020204" pitchFamily="34" charset="0"/>
              <a:buAutoNum type="arabicPeriod"/>
              <a:defRPr/>
            </a:pP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甲胎蛋白（AFP）</a:t>
            </a:r>
            <a:r>
              <a:rPr lang="zh-CN" altLang="en-US" sz="2400" dirty="0">
                <a:latin typeface="Arial" panose="020B0604020202020204"/>
                <a:ea typeface="微软雅黑" panose="020B0503020204020204" pitchFamily="34" charset="-122"/>
                <a:sym typeface="Calibri" panose="020F0502020204030204" charset="0"/>
              </a:rPr>
              <a:t>—</a:t>
            </a: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肝癌</a:t>
            </a:r>
            <a:endParaRPr lang="zh-CN" altLang="en-US" sz="2400" dirty="0">
              <a:latin typeface="Calibri" panose="020F0502020204030204" charset="0"/>
              <a:ea typeface="微软雅黑" panose="020B0503020204020204" pitchFamily="34" charset="-122"/>
              <a:sym typeface="Calibri" panose="020F0502020204030204" charset="0"/>
            </a:endParaRPr>
          </a:p>
          <a:p>
            <a:pPr marL="457200" indent="-457200">
              <a:lnSpc>
                <a:spcPts val="3600"/>
              </a:lnSpc>
              <a:buSzPct val="100000"/>
              <a:buFont typeface="Arial" panose="020B0604020202020204" pitchFamily="34" charset="0"/>
              <a:buAutoNum type="arabicPeriod"/>
              <a:defRPr/>
            </a:pP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癌胚抗原（CEA）</a:t>
            </a:r>
            <a:r>
              <a:rPr lang="zh-CN" altLang="en-US" sz="2400" dirty="0">
                <a:latin typeface="Arial" panose="020B0604020202020204"/>
                <a:ea typeface="微软雅黑" panose="020B0503020204020204" pitchFamily="34" charset="-122"/>
                <a:sym typeface="Calibri" panose="020F0502020204030204" charset="0"/>
              </a:rPr>
              <a:t>—</a:t>
            </a: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大肠癌</a:t>
            </a:r>
            <a:endParaRPr lang="zh-CN" altLang="en-US" sz="2400" dirty="0">
              <a:latin typeface="Calibri" panose="020F0502020204030204" charset="0"/>
              <a:ea typeface="微软雅黑" panose="020B0503020204020204" pitchFamily="34" charset="-122"/>
              <a:sym typeface="Calibri" panose="020F0502020204030204" charset="0"/>
            </a:endParaRPr>
          </a:p>
          <a:p>
            <a:pPr marL="457200" indent="-457200">
              <a:lnSpc>
                <a:spcPts val="3600"/>
              </a:lnSpc>
              <a:buSzPct val="100000"/>
              <a:buFont typeface="Arial" panose="020B0604020202020204" pitchFamily="34" charset="0"/>
              <a:buAutoNum type="arabicPeriod"/>
              <a:defRPr/>
            </a:pP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糖类抗原199（CA199）</a:t>
            </a:r>
            <a:r>
              <a:rPr lang="zh-CN" altLang="en-US" sz="2400" dirty="0">
                <a:latin typeface="Arial" panose="020B0604020202020204"/>
                <a:ea typeface="微软雅黑" panose="020B0503020204020204" pitchFamily="34" charset="-122"/>
                <a:sym typeface="Calibri" panose="020F0502020204030204" charset="0"/>
              </a:rPr>
              <a:t>—</a:t>
            </a: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胰腺癌</a:t>
            </a:r>
            <a:endParaRPr lang="zh-CN" altLang="en-US" sz="2400" dirty="0">
              <a:latin typeface="Calibri" panose="020F0502020204030204" charset="0"/>
              <a:ea typeface="微软雅黑" panose="020B0503020204020204" pitchFamily="34" charset="-122"/>
              <a:sym typeface="Calibri" panose="020F0502020204030204" charset="0"/>
            </a:endParaRPr>
          </a:p>
          <a:p>
            <a:pPr marL="457200" indent="-457200">
              <a:lnSpc>
                <a:spcPts val="3600"/>
              </a:lnSpc>
              <a:buSzPct val="100000"/>
              <a:buFont typeface="Arial" panose="020B0604020202020204" pitchFamily="34" charset="0"/>
              <a:buAutoNum type="arabicPeriod"/>
              <a:defRPr/>
            </a:pP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糖类抗原1</a:t>
            </a:r>
            <a:r>
              <a:rPr lang="en-US" altLang="zh-CN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53</a:t>
            </a: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（CA153）</a:t>
            </a:r>
            <a:r>
              <a:rPr lang="zh-CN" altLang="en-US" sz="2400" dirty="0">
                <a:latin typeface="Arial" panose="020B0604020202020204"/>
                <a:ea typeface="微软雅黑" panose="020B0503020204020204" pitchFamily="34" charset="-122"/>
                <a:sym typeface="Calibri" panose="020F0502020204030204" charset="0"/>
              </a:rPr>
              <a:t>—</a:t>
            </a: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乳腺癌（女性）</a:t>
            </a:r>
            <a:endParaRPr lang="zh-CN" altLang="en-US" sz="2400" dirty="0">
              <a:latin typeface="Calibri" panose="020F0502020204030204" charset="0"/>
              <a:ea typeface="微软雅黑" panose="020B0503020204020204" pitchFamily="34" charset="-122"/>
              <a:sym typeface="Calibri" panose="020F0502020204030204" charset="0"/>
            </a:endParaRPr>
          </a:p>
          <a:p>
            <a:pPr marL="457200" indent="-457200">
              <a:lnSpc>
                <a:spcPts val="3600"/>
              </a:lnSpc>
              <a:buSzPct val="100000"/>
              <a:buFont typeface="Arial" panose="020B0604020202020204" pitchFamily="34" charset="0"/>
              <a:buAutoNum type="arabicPeriod"/>
              <a:defRPr/>
            </a:pP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糖类抗原125（CA125）</a:t>
            </a:r>
            <a:r>
              <a:rPr lang="zh-CN" altLang="en-US" sz="2400" dirty="0">
                <a:latin typeface="Arial" panose="020B0604020202020204"/>
                <a:ea typeface="微软雅黑" panose="020B0503020204020204" pitchFamily="34" charset="-122"/>
                <a:sym typeface="Calibri" panose="020F0502020204030204" charset="0"/>
              </a:rPr>
              <a:t>—</a:t>
            </a: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卵巢癌（女性）</a:t>
            </a:r>
            <a:endParaRPr lang="zh-CN" altLang="en-US" sz="2400" dirty="0">
              <a:latin typeface="Calibri" panose="020F0502020204030204" charset="0"/>
              <a:ea typeface="微软雅黑" panose="020B0503020204020204" pitchFamily="34" charset="-122"/>
              <a:sym typeface="Calibri" panose="020F0502020204030204" charset="0"/>
            </a:endParaRPr>
          </a:p>
          <a:p>
            <a:pPr marL="457200" indent="-457200">
              <a:lnSpc>
                <a:spcPts val="3600"/>
              </a:lnSpc>
              <a:buSzPct val="100000"/>
              <a:buFont typeface="Arial" panose="020B0604020202020204" pitchFamily="34" charset="0"/>
              <a:buAutoNum type="arabicPeriod"/>
              <a:defRPr/>
            </a:pP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人乳头状瘤病毒抗体（HPV）</a:t>
            </a:r>
            <a:r>
              <a:rPr lang="zh-CN" altLang="en-US" sz="2400" dirty="0">
                <a:latin typeface="Arial" panose="020B0604020202020204"/>
                <a:ea typeface="微软雅黑" panose="020B0503020204020204" pitchFamily="34" charset="-122"/>
                <a:sym typeface="Calibri" panose="020F0502020204030204" charset="0"/>
              </a:rPr>
              <a:t>—</a:t>
            </a: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子宫颈癌（女性）</a:t>
            </a:r>
            <a:endParaRPr lang="zh-CN" altLang="en-US" sz="2400" dirty="0">
              <a:latin typeface="Calibri" panose="020F0502020204030204" charset="0"/>
              <a:ea typeface="微软雅黑" panose="020B0503020204020204" pitchFamily="34" charset="-122"/>
              <a:sym typeface="Calibri" panose="020F0502020204030204" charset="0"/>
            </a:endParaRPr>
          </a:p>
          <a:p>
            <a:pPr marL="457200" indent="-457200">
              <a:lnSpc>
                <a:spcPts val="3600"/>
              </a:lnSpc>
              <a:buSzPct val="100000"/>
              <a:buFont typeface="Arial" panose="020B0604020202020204" pitchFamily="34" charset="0"/>
              <a:buAutoNum type="arabicPeriod"/>
              <a:defRPr/>
            </a:pP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前列腺特异抗原（PSA）</a:t>
            </a:r>
            <a:r>
              <a:rPr lang="zh-CN" altLang="en-US" sz="2400" dirty="0">
                <a:latin typeface="Arial" panose="020B0604020202020204"/>
                <a:ea typeface="微软雅黑" panose="020B0503020204020204" pitchFamily="34" charset="-122"/>
                <a:sym typeface="Calibri" panose="020F0502020204030204" charset="0"/>
              </a:rPr>
              <a:t>—</a:t>
            </a:r>
            <a:r>
              <a:rPr lang="zh-CN" altLang="en-US" sz="2400" dirty="0"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前列腺癌（男性）</a:t>
            </a:r>
            <a:endParaRPr lang="zh-CN" altLang="en-US" sz="2400" dirty="0">
              <a:latin typeface="Calibri" panose="020F0502020204030204" charset="0"/>
              <a:ea typeface="微软雅黑" panose="020B0503020204020204" pitchFamily="34" charset="-122"/>
              <a:sym typeface="Calibri" panose="020F050202020403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432" y="5486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肿瘤标记物（</a:t>
            </a:r>
            <a:r>
              <a:rPr lang="en-US" altLang="zh-CN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TM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）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564" y="1052736"/>
            <a:ext cx="7848872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6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腹部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2400" dirty="0">
                <a:ea typeface="微软雅黑" panose="020B0503020204020204" pitchFamily="34" charset="-122"/>
              </a:rPr>
              <a:t>肝、胆、胰、脾、肾、输尿管、膀胱</a:t>
            </a:r>
            <a:r>
              <a:rPr lang="en-US" altLang="zh-CN" sz="2400" dirty="0">
                <a:ea typeface="微软雅黑" panose="020B0503020204020204" pitchFamily="34" charset="-122"/>
              </a:rPr>
              <a:t>B</a:t>
            </a:r>
            <a:r>
              <a:rPr lang="zh-CN" altLang="en-US" sz="2400" dirty="0">
                <a:ea typeface="微软雅黑" panose="020B0503020204020204" pitchFamily="34" charset="-122"/>
              </a:rPr>
              <a:t>超或</a:t>
            </a:r>
            <a:r>
              <a:rPr lang="en-US" altLang="zh-CN" sz="2400" dirty="0">
                <a:ea typeface="微软雅黑" panose="020B0503020204020204" pitchFamily="34" charset="-122"/>
              </a:rPr>
              <a:t>CT</a:t>
            </a:r>
            <a:b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</a:b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7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女性：</a:t>
            </a:r>
            <a:r>
              <a:rPr lang="zh-CN" altLang="en-US" sz="2400" dirty="0">
                <a:ea typeface="微软雅黑" panose="020B0503020204020204" pitchFamily="34" charset="-122"/>
              </a:rPr>
              <a:t>乳腺、子宫、卵巢</a:t>
            </a:r>
            <a:r>
              <a:rPr lang="en-US" altLang="zh-CN" sz="2400" dirty="0">
                <a:ea typeface="微软雅黑" panose="020B0503020204020204" pitchFamily="34" charset="-122"/>
              </a:rPr>
              <a:t>B</a:t>
            </a:r>
            <a:r>
              <a:rPr lang="zh-CN" altLang="en-US" sz="2400" dirty="0">
                <a:ea typeface="微软雅黑" panose="020B0503020204020204" pitchFamily="34" charset="-122"/>
              </a:rPr>
              <a:t>超；</a:t>
            </a:r>
            <a:br>
              <a:rPr lang="en-US" altLang="zh-CN" sz="2400" dirty="0">
                <a:ea typeface="微软雅黑" panose="020B0503020204020204" pitchFamily="34" charset="-122"/>
              </a:rPr>
            </a:br>
            <a:r>
              <a:rPr lang="en-US" altLang="zh-CN" sz="2400" dirty="0">
                <a:ea typeface="微软雅黑" panose="020B0503020204020204" pitchFamily="34" charset="-122"/>
              </a:rPr>
              <a:t>                </a:t>
            </a:r>
            <a:r>
              <a:rPr lang="zh-CN" altLang="en-US" sz="2400" dirty="0">
                <a:ea typeface="微软雅黑" panose="020B0503020204020204" pitchFamily="34" charset="-122"/>
              </a:rPr>
              <a:t>妇科检查、宫颈超薄细胞监测（</a:t>
            </a:r>
            <a:r>
              <a:rPr lang="en-US" altLang="zh-CN" sz="2400" dirty="0">
                <a:ea typeface="微软雅黑" panose="020B0503020204020204" pitchFamily="34" charset="-122"/>
              </a:rPr>
              <a:t>TCT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）或</a:t>
            </a:r>
            <a:r>
              <a:rPr lang="en-US" altLang="zh-CN" sz="2400" dirty="0" smtClean="0">
                <a:ea typeface="微软雅黑" panose="020B0503020204020204" pitchFamily="34" charset="-122"/>
              </a:rPr>
              <a:t>HPV</a:t>
            </a:r>
            <a:br>
              <a:rPr lang="zh-CN" altLang="en-US" sz="2400" b="1" dirty="0">
                <a:ea typeface="微软雅黑" panose="020B0503020204020204" pitchFamily="34" charset="-122"/>
              </a:rPr>
            </a:b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  </a:t>
            </a:r>
            <a:r>
              <a:rPr lang="zh-CN" altLang="en-US" sz="2800" b="1" dirty="0">
                <a:ea typeface="微软雅黑" panose="020B0503020204020204" pitchFamily="34" charset="-122"/>
              </a:rPr>
              <a:t>男性：</a:t>
            </a:r>
            <a:r>
              <a:rPr lang="zh-CN" altLang="en-US" sz="2400" dirty="0">
                <a:ea typeface="微软雅黑" panose="020B0503020204020204" pitchFamily="34" charset="-122"/>
              </a:rPr>
              <a:t>前列腺</a:t>
            </a:r>
            <a:r>
              <a:rPr lang="en-US" altLang="zh-CN" sz="2400" dirty="0">
                <a:ea typeface="微软雅黑" panose="020B0503020204020204" pitchFamily="34" charset="-122"/>
              </a:rPr>
              <a:t>B</a:t>
            </a:r>
            <a:r>
              <a:rPr lang="zh-CN" altLang="en-US" sz="2400" dirty="0">
                <a:ea typeface="微软雅黑" panose="020B0503020204020204" pitchFamily="34" charset="-122"/>
              </a:rPr>
              <a:t>超</a:t>
            </a:r>
            <a:b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</a:b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8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en-US" altLang="zh-CN" sz="2800" b="1" dirty="0">
                <a:ea typeface="微软雅黑" panose="020B0503020204020204" pitchFamily="34" charset="-122"/>
              </a:rPr>
              <a:t>C13</a:t>
            </a:r>
            <a:r>
              <a:rPr lang="zh-CN" altLang="en-US" sz="2800" b="1" dirty="0">
                <a:ea typeface="微软雅黑" panose="020B0503020204020204" pitchFamily="34" charset="-122"/>
              </a:rPr>
              <a:t>或</a:t>
            </a:r>
            <a:r>
              <a:rPr lang="en-US" altLang="zh-CN" sz="2800" b="1" dirty="0">
                <a:ea typeface="微软雅黑" panose="020B0503020204020204" pitchFamily="34" charset="-122"/>
              </a:rPr>
              <a:t>C14</a:t>
            </a:r>
            <a:r>
              <a:rPr lang="zh-CN" altLang="en-US" sz="2800" b="1" dirty="0">
                <a:ea typeface="微软雅黑" panose="020B0503020204020204" pitchFamily="34" charset="-122"/>
              </a:rPr>
              <a:t>呼气试验：</a:t>
            </a:r>
            <a:r>
              <a:rPr lang="zh-CN" altLang="en-US" sz="2400" dirty="0">
                <a:ea typeface="微软雅黑" panose="020B0503020204020204" pitchFamily="34" charset="-122"/>
              </a:rPr>
              <a:t>胃幽门螺杆菌感染？</a:t>
            </a:r>
            <a:br>
              <a:rPr lang="zh-CN" altLang="en-US" sz="2400" dirty="0">
                <a:ea typeface="微软雅黑" panose="020B0503020204020204" pitchFamily="34" charset="-122"/>
              </a:rPr>
            </a:b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9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三大常规：</a:t>
            </a:r>
            <a:r>
              <a:rPr lang="zh-CN" altLang="en-US" sz="2400" dirty="0">
                <a:ea typeface="微软雅黑" panose="020B0503020204020204" pitchFamily="34" charset="-122"/>
              </a:rPr>
              <a:t>血常规、尿常规、便常规﹢潜血</a:t>
            </a:r>
            <a:b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</a:b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10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抽血：</a:t>
            </a:r>
            <a:r>
              <a:rPr lang="zh-CN" altLang="en-US" sz="2400" dirty="0">
                <a:ea typeface="微软雅黑" panose="020B0503020204020204" pitchFamily="34" charset="-122"/>
              </a:rPr>
              <a:t>生化全套、传染病指针、肿瘤标记物</a:t>
            </a:r>
            <a:br>
              <a:rPr lang="en-US" altLang="zh-CN" sz="2400" b="1" dirty="0">
                <a:ea typeface="微软雅黑" panose="020B0503020204020204" pitchFamily="34" charset="-122"/>
              </a:rPr>
            </a:b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11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ea typeface="微软雅黑" panose="020B0503020204020204" pitchFamily="34" charset="-122"/>
              </a:rPr>
              <a:t>胃肠镜：</a:t>
            </a:r>
            <a:r>
              <a:rPr lang="zh-CN" altLang="en-US" sz="2400" dirty="0">
                <a:ea typeface="微软雅黑" panose="020B0503020204020204" pitchFamily="34" charset="-122"/>
              </a:rPr>
              <a:t>普通、无痛、胶囊</a:t>
            </a:r>
            <a:endParaRPr lang="zh-CN" altLang="en-US" sz="2400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1906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最常见的几种癌症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5" name="Picture 2" descr="http://img3.douban.com/view/group_topic/large/public/35878595-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2409" y="1772817"/>
            <a:ext cx="6147082" cy="384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76568" y="5244846"/>
            <a:ext cx="720080" cy="369332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2569" y="5244846"/>
            <a:ext cx="1394554" cy="369332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超、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AFP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8570" y="5244846"/>
            <a:ext cx="1466562" cy="369332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胃肠镜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85" y="3058160"/>
            <a:ext cx="2287270" cy="1419860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6735440" y="4738116"/>
            <a:ext cx="1466562" cy="39878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乳腺癌</a:t>
            </a:r>
            <a:endParaRPr lang="zh-CN" altLang="en-US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6735440" y="5244846"/>
            <a:ext cx="1466562" cy="368300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自检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791696" cy="4538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345033" cy="50131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29" y="908720"/>
            <a:ext cx="4232704" cy="5013176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4932040" y="1556792"/>
            <a:ext cx="2664296" cy="43204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321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肺    癌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74F91-4A78-4745-B3F1-EF912DF48E3C}" type="slidenum">
              <a:rPr lang="en-US" altLang="zh-CN"/>
            </a:fld>
            <a:endParaRPr lang="en-US" altLang="zh-CN"/>
          </a:p>
        </p:txBody>
      </p:sp>
      <p:sp>
        <p:nvSpPr>
          <p:cNvPr id="294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62708" y="381000"/>
            <a:ext cx="7794381" cy="1143000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</a:rPr>
              <a:t>肺癌发生的危险因素</a:t>
            </a:r>
            <a:endParaRPr lang="zh-CN" altLang="en-US" sz="5400" b="1" dirty="0">
              <a:effectLst>
                <a:outerShdw blurRad="38100" dist="38100" dir="2700000" algn="tl">
                  <a:srgbClr val="000000"/>
                </a:outerShdw>
              </a:effectLst>
              <a:latin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394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肺癌高危人群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539552" y="2348880"/>
            <a:ext cx="7920880" cy="3528392"/>
          </a:xfrm>
        </p:spPr>
        <p:txBody>
          <a:bodyPr>
            <a:noAutofit/>
          </a:bodyPr>
          <a:lstStyle/>
          <a:p>
            <a:pPr marL="457200" indent="0" fontAlgn="auto">
              <a:lnSpc>
                <a:spcPts val="368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400" dirty="0" smtClean="0">
                <a:latin typeface="+mn-ea"/>
              </a:rPr>
              <a:t>抽烟：</a:t>
            </a:r>
            <a:r>
              <a:rPr lang="en-US" altLang="zh-CN" sz="2400" dirty="0" smtClean="0">
                <a:latin typeface="+mn-ea"/>
              </a:rPr>
              <a:t> </a:t>
            </a:r>
            <a:r>
              <a:rPr lang="zh-CN" altLang="zh-CN" sz="2400" dirty="0" smtClean="0">
                <a:latin typeface="+mn-ea"/>
              </a:rPr>
              <a:t>三个</a:t>
            </a:r>
            <a:r>
              <a:rPr lang="en-US" altLang="zh-CN" sz="2400" dirty="0" smtClean="0">
                <a:latin typeface="+mn-ea"/>
              </a:rPr>
              <a:t>20</a:t>
            </a:r>
            <a:endParaRPr lang="en-US" altLang="zh-CN" sz="2400" dirty="0" smtClean="0">
              <a:latin typeface="+mn-ea"/>
            </a:endParaRPr>
          </a:p>
          <a:p>
            <a:pPr marL="0" indent="0" fontAlgn="auto">
              <a:lnSpc>
                <a:spcPts val="3680"/>
              </a:lnSpc>
              <a:spcBef>
                <a:spcPts val="0"/>
              </a:spcBef>
              <a:buNone/>
            </a:pPr>
            <a:r>
              <a:rPr lang="en-US" altLang="zh-CN" sz="2400" dirty="0" smtClean="0">
                <a:latin typeface="+mn-ea"/>
              </a:rPr>
              <a:t>   </a:t>
            </a:r>
            <a:r>
              <a:rPr lang="zh-CN" altLang="zh-CN" sz="2400" dirty="0" smtClean="0">
                <a:latin typeface="+mn-ea"/>
              </a:rPr>
              <a:t>每日</a:t>
            </a:r>
            <a:r>
              <a:rPr lang="zh-CN" altLang="zh-CN" sz="2400" dirty="0">
                <a:latin typeface="+mn-ea"/>
              </a:rPr>
              <a:t>吸烟</a:t>
            </a:r>
            <a:r>
              <a:rPr lang="en-US" altLang="zh-CN" sz="2400" dirty="0">
                <a:latin typeface="+mn-ea"/>
              </a:rPr>
              <a:t>20</a:t>
            </a:r>
            <a:r>
              <a:rPr lang="zh-CN" altLang="zh-CN" sz="2400" dirty="0">
                <a:latin typeface="+mn-ea"/>
              </a:rPr>
              <a:t>支以上，烟龄超过</a:t>
            </a:r>
            <a:r>
              <a:rPr lang="en-US" altLang="zh-CN" sz="2400" dirty="0">
                <a:latin typeface="+mn-ea"/>
              </a:rPr>
              <a:t>20</a:t>
            </a:r>
            <a:r>
              <a:rPr lang="zh-CN" altLang="zh-CN" sz="2400" dirty="0">
                <a:latin typeface="+mn-ea"/>
              </a:rPr>
              <a:t>年，</a:t>
            </a:r>
            <a:r>
              <a:rPr lang="en-US" altLang="zh-CN" sz="2400" dirty="0">
                <a:latin typeface="+mn-ea"/>
              </a:rPr>
              <a:t>20</a:t>
            </a:r>
            <a:r>
              <a:rPr lang="zh-CN" altLang="zh-CN" sz="2400" dirty="0">
                <a:latin typeface="+mn-ea"/>
              </a:rPr>
              <a:t>岁之前抽烟者；</a:t>
            </a:r>
            <a:endParaRPr lang="zh-CN" altLang="zh-CN" sz="2400" dirty="0">
              <a:latin typeface="+mn-ea"/>
            </a:endParaRPr>
          </a:p>
          <a:p>
            <a:pPr marL="457200" indent="0" fontAlgn="auto">
              <a:lnSpc>
                <a:spcPts val="368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zh-CN" altLang="zh-CN" sz="2400" dirty="0" smtClean="0">
                <a:latin typeface="+mn-ea"/>
              </a:rPr>
              <a:t>有</a:t>
            </a:r>
            <a:r>
              <a:rPr lang="zh-CN" altLang="zh-CN" sz="2400" dirty="0">
                <a:latin typeface="+mn-ea"/>
              </a:rPr>
              <a:t>肺癌家族史；</a:t>
            </a:r>
            <a:endParaRPr lang="zh-CN" altLang="zh-CN" sz="2400" dirty="0">
              <a:latin typeface="+mn-ea"/>
            </a:endParaRPr>
          </a:p>
          <a:p>
            <a:pPr marL="457200" indent="0" fontAlgn="auto">
              <a:lnSpc>
                <a:spcPts val="368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zh-CN" altLang="zh-CN" sz="2400" dirty="0" smtClean="0">
                <a:latin typeface="+mn-ea"/>
              </a:rPr>
              <a:t>从事</a:t>
            </a:r>
            <a:r>
              <a:rPr lang="zh-CN" altLang="zh-CN" sz="2400" dirty="0">
                <a:latin typeface="+mn-ea"/>
              </a:rPr>
              <a:t>肺癌高发的职业； </a:t>
            </a:r>
            <a:endParaRPr lang="zh-CN" altLang="zh-CN" sz="2400" dirty="0">
              <a:latin typeface="+mn-ea"/>
            </a:endParaRPr>
          </a:p>
          <a:p>
            <a:pPr marL="457200" indent="0" fontAlgn="auto">
              <a:lnSpc>
                <a:spcPts val="368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zh-CN" altLang="zh-CN" sz="2400" dirty="0" smtClean="0">
                <a:latin typeface="+mn-ea"/>
              </a:rPr>
              <a:t>久治不愈</a:t>
            </a:r>
            <a:r>
              <a:rPr lang="zh-CN" altLang="zh-CN" sz="2400" dirty="0">
                <a:latin typeface="+mn-ea"/>
              </a:rPr>
              <a:t>的肺部炎症、肺不张； </a:t>
            </a:r>
            <a:endParaRPr lang="zh-CN" altLang="zh-CN" sz="2400" dirty="0">
              <a:latin typeface="+mn-ea"/>
            </a:endParaRPr>
          </a:p>
          <a:p>
            <a:pPr marL="457200" indent="0" fontAlgn="auto">
              <a:lnSpc>
                <a:spcPts val="368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zh-CN" altLang="zh-CN" sz="2400" dirty="0" smtClean="0">
                <a:latin typeface="+mn-ea"/>
              </a:rPr>
              <a:t>咳嗽</a:t>
            </a:r>
            <a:r>
              <a:rPr lang="zh-CN" altLang="zh-CN" sz="2400" dirty="0">
                <a:latin typeface="+mn-ea"/>
              </a:rPr>
              <a:t>，特别是痰中带血、胸痛一个月以上；</a:t>
            </a:r>
            <a:endParaRPr lang="zh-CN" altLang="zh-CN" sz="2400" dirty="0">
              <a:latin typeface="+mn-ea"/>
            </a:endParaRPr>
          </a:p>
          <a:p>
            <a:pPr marL="457200" indent="0" fontAlgn="auto">
              <a:lnSpc>
                <a:spcPts val="368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zh-CN" altLang="zh-CN" sz="2400" dirty="0" smtClean="0">
                <a:latin typeface="+mn-ea"/>
              </a:rPr>
              <a:t>有</a:t>
            </a:r>
            <a:r>
              <a:rPr lang="zh-CN" altLang="zh-CN" sz="2400" dirty="0">
                <a:latin typeface="+mn-ea"/>
              </a:rPr>
              <a:t>慢性肺部疾病。</a:t>
            </a:r>
            <a:endParaRPr lang="zh-CN" altLang="zh-CN" sz="2400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74F91-4A78-4745-B3F1-EF912DF48E3C}" type="slidenum">
              <a:rPr lang="en-US" altLang="zh-CN"/>
            </a:fld>
            <a:endParaRPr lang="en-US" altLang="zh-CN"/>
          </a:p>
        </p:txBody>
      </p:sp>
      <p:sp>
        <p:nvSpPr>
          <p:cNvPr id="294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62708" y="381000"/>
            <a:ext cx="7794381" cy="1143000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</a:rPr>
              <a:t>肺癌临床表现</a:t>
            </a:r>
            <a:endParaRPr lang="zh-CN" altLang="en-US" sz="5400" b="1" dirty="0">
              <a:effectLst>
                <a:outerShdw blurRad="38100" dist="38100" dir="2700000" algn="tl">
                  <a:srgbClr val="000000"/>
                </a:outerShdw>
              </a:effectLst>
              <a:latin typeface="+mj-ea"/>
            </a:endParaRPr>
          </a:p>
        </p:txBody>
      </p:sp>
      <p:sp>
        <p:nvSpPr>
          <p:cNvPr id="2949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305343" y="2009160"/>
            <a:ext cx="5472608" cy="411480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spcAft>
                <a:spcPct val="40000"/>
              </a:spcAft>
              <a:buNone/>
            </a:pPr>
            <a:r>
              <a:rPr lang="zh-CN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肺癌早期几乎没有症状</a:t>
            </a:r>
            <a:endParaRPr lang="en-US" altLang="zh-CN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just" fontAlgn="auto">
              <a:lnSpc>
                <a:spcPts val="446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latin typeface="+mn-ea"/>
              </a:rPr>
              <a:t>咳嗽</a:t>
            </a:r>
            <a:r>
              <a:rPr lang="en-US" altLang="zh-CN" sz="2400" dirty="0">
                <a:latin typeface="+mn-ea"/>
              </a:rPr>
              <a:t>(</a:t>
            </a:r>
            <a:r>
              <a:rPr lang="en-US" altLang="en-GB" sz="2400" dirty="0" err="1">
                <a:latin typeface="+mn-ea"/>
              </a:rPr>
              <a:t>刺激性干咳</a:t>
            </a:r>
            <a:r>
              <a:rPr lang="en-US" altLang="zh-CN" sz="2400" dirty="0">
                <a:latin typeface="+mn-ea"/>
              </a:rPr>
              <a:t>) </a:t>
            </a:r>
            <a:endParaRPr lang="en-US" altLang="zh-CN" sz="2400" dirty="0" smtClean="0">
              <a:latin typeface="+mn-ea"/>
            </a:endParaRPr>
          </a:p>
          <a:p>
            <a:pPr algn="just" fontAlgn="auto">
              <a:lnSpc>
                <a:spcPts val="446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latin typeface="+mn-ea"/>
              </a:rPr>
              <a:t>痰</a:t>
            </a:r>
            <a:r>
              <a:rPr lang="zh-CN" altLang="en-US" sz="2400" dirty="0">
                <a:latin typeface="+mn-ea"/>
              </a:rPr>
              <a:t>中带血 </a:t>
            </a:r>
            <a:endParaRPr lang="en-US" altLang="zh-CN" sz="2400" dirty="0" smtClean="0">
              <a:latin typeface="+mn-ea"/>
            </a:endParaRPr>
          </a:p>
          <a:p>
            <a:pPr algn="just" fontAlgn="auto">
              <a:lnSpc>
                <a:spcPts val="446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2400" dirty="0" err="1" smtClean="0">
                <a:latin typeface="+mn-ea"/>
              </a:rPr>
              <a:t>胸片或</a:t>
            </a:r>
            <a:r>
              <a:rPr lang="en-GB" altLang="zh-CN" sz="2400" dirty="0" err="1">
                <a:latin typeface="+mn-ea"/>
              </a:rPr>
              <a:t>CT</a:t>
            </a:r>
            <a:r>
              <a:rPr lang="zh-CN" altLang="en-US" sz="2400" dirty="0">
                <a:latin typeface="+mn-ea"/>
              </a:rPr>
              <a:t>发现 </a:t>
            </a:r>
            <a:endParaRPr lang="en-US" altLang="zh-CN" sz="2400" dirty="0" smtClean="0">
              <a:latin typeface="+mn-ea"/>
            </a:endParaRPr>
          </a:p>
          <a:p>
            <a:pPr algn="just" fontAlgn="auto">
              <a:lnSpc>
                <a:spcPts val="446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latin typeface="+mn-ea"/>
              </a:rPr>
              <a:t>发热</a:t>
            </a:r>
            <a:r>
              <a:rPr lang="en-US" altLang="zh-CN" sz="2400" dirty="0">
                <a:latin typeface="+mn-ea"/>
              </a:rPr>
              <a:t>(</a:t>
            </a:r>
            <a:r>
              <a:rPr lang="zh-CN" altLang="en-US" sz="2400" dirty="0">
                <a:latin typeface="+mn-ea"/>
              </a:rPr>
              <a:t>轻到中</a:t>
            </a:r>
            <a:r>
              <a:rPr lang="zh-CN" altLang="en-US" sz="2400" dirty="0" smtClean="0">
                <a:latin typeface="+mn-ea"/>
              </a:rPr>
              <a:t>度</a:t>
            </a:r>
            <a:r>
              <a:rPr lang="en-US" altLang="zh-CN" sz="2400" dirty="0" smtClean="0">
                <a:latin typeface="+mn-ea"/>
              </a:rPr>
              <a:t>) </a:t>
            </a:r>
            <a:endParaRPr lang="en-US" altLang="zh-CN" sz="2400" dirty="0" smtClean="0">
              <a:latin typeface="+mn-ea"/>
            </a:endParaRPr>
          </a:p>
          <a:p>
            <a:pPr algn="just" fontAlgn="auto">
              <a:lnSpc>
                <a:spcPts val="446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latin typeface="+mn-ea"/>
              </a:rPr>
              <a:t>气短</a:t>
            </a:r>
            <a:endParaRPr lang="en-US" altLang="zh-CN" sz="2400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12776"/>
            <a:ext cx="9144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早期发现肺癌</a:t>
            </a:r>
            <a:endParaRPr lang="en-US" altLang="zh-CN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最有效的手段就是</a:t>
            </a:r>
            <a:endParaRPr lang="en-US" altLang="zh-CN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ctr"/>
            <a:r>
              <a:rPr lang="zh-CN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低剂量螺旋</a:t>
            </a:r>
            <a:r>
              <a:rPr lang="en-US" altLang="zh-CN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CT</a:t>
            </a:r>
            <a:r>
              <a:rPr lang="zh-CN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薄层扫描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569" y="112474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低剂量螺旋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CT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3" name="内容占位符 5"/>
          <p:cNvSpPr txBox="1"/>
          <p:nvPr/>
        </p:nvSpPr>
        <p:spPr>
          <a:xfrm>
            <a:off x="9454" y="2356361"/>
            <a:ext cx="9144000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000"/>
              </a:lnSpc>
              <a:buNone/>
              <a:defRPr/>
            </a:pPr>
            <a:r>
              <a:rPr lang="zh-CN" altLang="zh-CN" sz="4000" dirty="0" smtClean="0"/>
              <a:t>患者</a:t>
            </a:r>
            <a:r>
              <a:rPr lang="zh-CN" altLang="zh-CN" sz="4000" dirty="0"/>
              <a:t>接受辐射剂量降低</a:t>
            </a:r>
            <a:r>
              <a:rPr lang="en-US" altLang="zh-CN" sz="4000" dirty="0"/>
              <a:t>90</a:t>
            </a:r>
            <a:r>
              <a:rPr lang="en-US" altLang="zh-CN" sz="4000" dirty="0" smtClean="0"/>
              <a:t>%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内容占位符 5"/>
          <p:cNvSpPr txBox="1"/>
          <p:nvPr/>
        </p:nvSpPr>
        <p:spPr>
          <a:xfrm>
            <a:off x="0" y="4509120"/>
            <a:ext cx="9144000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000"/>
              </a:lnSpc>
              <a:buNone/>
              <a:defRPr/>
            </a:pPr>
            <a:endParaRPr lang="en-US" altLang="zh-CN" sz="40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2569" y="336676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薄层扫描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8" name="内容占位符 5"/>
          <p:cNvSpPr txBox="1"/>
          <p:nvPr/>
        </p:nvSpPr>
        <p:spPr>
          <a:xfrm>
            <a:off x="9454" y="4537532"/>
            <a:ext cx="9144000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000"/>
              </a:lnSpc>
              <a:buNone/>
              <a:defRPr/>
            </a:pPr>
            <a:r>
              <a:rPr lang="zh-CN" altLang="en-US" sz="4000" dirty="0" smtClean="0"/>
              <a:t>间隔</a:t>
            </a:r>
            <a:r>
              <a:rPr lang="en-US" altLang="zh-CN" sz="4000" dirty="0" smtClean="0"/>
              <a:t>2mm</a:t>
            </a:r>
            <a:r>
              <a:rPr lang="zh-CN" altLang="en-US" sz="4000" dirty="0" smtClean="0"/>
              <a:t>一扫描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64936" y="2765616"/>
            <a:ext cx="6480720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显示：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400"/>
              </a:lnSpc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肺癌经过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规范治疗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400"/>
              </a:lnSpc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原位癌患者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治愈的可能性近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400"/>
              </a:lnSpc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期肺癌患者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年存活率达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88%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400"/>
              </a:lnSpc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III/IV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　期肺癌患者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年存活率仅为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左右。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836" y="692696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肺癌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早期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发现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的治愈率</a:t>
            </a:r>
            <a:endParaRPr lang="en-US" altLang="zh-CN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很高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44824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早发现和晚发现</a:t>
            </a:r>
            <a:endParaRPr lang="en-US" altLang="zh-CN" sz="6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ctr"/>
            <a:r>
              <a:rPr lang="zh-CN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天壤之别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1早期肺癌横断面"/>
          <p:cNvPicPr>
            <a:picLocks noChangeAspect="1" noChangeArrowheads="1"/>
          </p:cNvPicPr>
          <p:nvPr/>
        </p:nvPicPr>
        <p:blipFill>
          <a:blip r:embed="rId1">
            <a:lum bright="-36000" contrast="30000"/>
          </a:blip>
          <a:srcRect/>
          <a:stretch>
            <a:fillRect/>
          </a:stretch>
        </p:blipFill>
        <p:spPr bwMode="auto">
          <a:xfrm>
            <a:off x="1331640" y="381129"/>
            <a:ext cx="6551613" cy="61341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椭圆 1"/>
          <p:cNvSpPr/>
          <p:nvPr/>
        </p:nvSpPr>
        <p:spPr>
          <a:xfrm>
            <a:off x="2287178" y="2514199"/>
            <a:ext cx="432048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ebres.medlive.cn/upload/thumb/000/165/583_cv70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94267"/>
            <a:ext cx="4054194" cy="304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38" y="2194267"/>
            <a:ext cx="4067944" cy="30464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211" y="1223700"/>
            <a:ext cx="4067944" cy="970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肺癌肺窗21"/>
          <p:cNvPicPr>
            <a:picLocks noChangeAspect="1" noChangeArrowheads="1"/>
          </p:cNvPicPr>
          <p:nvPr/>
        </p:nvPicPr>
        <p:blipFill>
          <a:blip r:embed="rId1">
            <a:lum bright="-36000" contrast="30000"/>
          </a:blip>
          <a:srcRect/>
          <a:stretch>
            <a:fillRect/>
          </a:stretch>
        </p:blipFill>
        <p:spPr bwMode="auto">
          <a:xfrm>
            <a:off x="1403648" y="503808"/>
            <a:ext cx="6481763" cy="5994400"/>
          </a:xfrm>
          <a:prstGeom prst="rect">
            <a:avLst/>
          </a:prstGeom>
          <a:noFill/>
          <a:ln w="63500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椭圆 1"/>
          <p:cNvSpPr/>
          <p:nvPr/>
        </p:nvSpPr>
        <p:spPr>
          <a:xfrm>
            <a:off x="5148064" y="3068960"/>
            <a:ext cx="1368152" cy="1008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897" y="980728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早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发现</a:t>
            </a:r>
            <a:r>
              <a:rPr lang="en-US" altLang="zh-CN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VS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晚发现</a:t>
            </a:r>
            <a:endParaRPr lang="en-US" altLang="zh-CN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157024" y="2492896"/>
          <a:ext cx="4896544" cy="2880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48272"/>
                <a:gridCol w="2448272"/>
              </a:tblGrid>
              <a:tr h="8019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我公公</a:t>
                      </a:r>
                      <a:endParaRPr lang="zh-CN" altLang="en-US" sz="32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朋友的父亲</a:t>
                      </a:r>
                      <a:endParaRPr lang="zh-CN" altLang="en-US" sz="32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69279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年仍健在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仅存活</a:t>
                      </a:r>
                      <a:r>
                        <a:rPr lang="en-US" altLang="zh-CN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个月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69279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70</a:t>
                      </a:r>
                      <a:r>
                        <a:rPr lang="zh-CN" altLang="en-US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多万元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69279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阖家欢乐</a:t>
                      </a:r>
                      <a:endParaRPr lang="zh-CN" altLang="en-US" sz="2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失去亲人</a:t>
                      </a:r>
                      <a:endParaRPr lang="zh-CN" altLang="en-US" sz="2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8478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大肠癌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1026" name="Picture 2" descr="C:\Users\Administrator\Pictures\肠癌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6" y="3212976"/>
            <a:ext cx="34004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572000" y="3155446"/>
            <a:ext cx="1368152" cy="1080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04167"/>
            <a:ext cx="5472608" cy="488049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4355976" y="3054673"/>
            <a:ext cx="1800200" cy="12816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3" descr="息肉-癌.bmp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4831" y="1988840"/>
            <a:ext cx="8494337" cy="237626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27584" y="148478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ea typeface="微软雅黑" panose="020B0503020204020204" pitchFamily="34" charset="-122"/>
              </a:rPr>
              <a:t>正   常</a:t>
            </a:r>
            <a:endParaRPr lang="zh-CN" altLang="en-US" sz="2400" b="1" dirty="0"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148478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ea typeface="微软雅黑" panose="020B0503020204020204" pitchFamily="34" charset="-122"/>
              </a:rPr>
              <a:t>息   肉</a:t>
            </a:r>
            <a:endParaRPr lang="zh-CN" altLang="en-US" sz="2400" b="1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148478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ea typeface="微软雅黑" panose="020B0503020204020204" pitchFamily="34" charset="-122"/>
              </a:rPr>
              <a:t>早期肠癌</a:t>
            </a:r>
            <a:endParaRPr lang="zh-CN" altLang="en-US" sz="2400" b="1" dirty="0"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56" y="1480871"/>
            <a:ext cx="1798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ea typeface="微软雅黑" panose="020B0503020204020204" pitchFamily="34" charset="-122"/>
              </a:rPr>
              <a:t>进展期肠癌</a:t>
            </a:r>
            <a:endParaRPr lang="zh-CN" altLang="en-US" sz="2400" b="1" dirty="0">
              <a:ea typeface="微软雅黑" panose="020B0503020204020204" pitchFamily="34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979295" y="5236845"/>
            <a:ext cx="4319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ea typeface="微软雅黑" panose="020B0503020204020204" pitchFamily="34" charset="-122"/>
              </a:rPr>
              <a:t>电子纤维肠镜</a:t>
            </a:r>
            <a:endParaRPr lang="zh-CN" altLang="en-US" sz="4000" b="1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3597" y="559342"/>
            <a:ext cx="68580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中国癌症病人要面临</a:t>
            </a:r>
            <a:endParaRPr lang="en-US" altLang="zh-CN" sz="5400" b="1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“三个”</a:t>
            </a:r>
            <a:r>
              <a:rPr lang="en-US" altLang="zh-CN" sz="54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70%</a:t>
            </a:r>
            <a:endParaRPr lang="en-US" altLang="zh-CN" sz="5400" b="1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3597" y="2636912"/>
            <a:ext cx="78488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五年内病人去世的占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70%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治疗费用人均自费比例高达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70%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平均治疗费：用掉病人一生积蓄的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70%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75656" y="548680"/>
            <a:ext cx="6358358" cy="61846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ct val="50000"/>
              </a:spcAft>
              <a:buNone/>
            </a:pPr>
            <a:r>
              <a:rPr lang="zh-CN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  </a:t>
            </a:r>
            <a:r>
              <a:rPr lang="zh-CN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人的健康历程</a:t>
            </a:r>
            <a:endParaRPr lang="zh-CN" alt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zh-CN" altLang="en-US" sz="2800" dirty="0" smtClean="0">
                <a:latin typeface="黑体" panose="02010609060101010101" pitchFamily="2" charset="-122"/>
                <a:ea typeface="黑体" panose="02010609060101010101" pitchFamily="2" charset="-122"/>
              </a:rPr>
              <a:t>  </a:t>
            </a:r>
            <a:r>
              <a:rPr lang="zh-CN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健康</a:t>
            </a:r>
            <a:r>
              <a:rPr lang="zh-CN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noProof="1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 </a:t>
            </a:r>
            <a:r>
              <a:rPr lang="en-US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sym typeface="Wingdings" panose="05000000000000000000" pitchFamily="2" charset="2"/>
              </a:rPr>
              <a:t> </a:t>
            </a:r>
            <a:r>
              <a:rPr lang="zh-CN" altLang="zh-CN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亚</a:t>
            </a:r>
            <a:r>
              <a:rPr lang="zh-CN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健康 </a:t>
            </a:r>
            <a:r>
              <a:rPr lang="zh-CN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zh-CN" altLang="en-US" sz="2800" noProof="1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</a:t>
            </a:r>
            <a:r>
              <a:rPr lang="en-US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sym typeface="Wingdings" panose="05000000000000000000" pitchFamily="2" charset="2"/>
              </a:rPr>
              <a:t>  </a:t>
            </a:r>
            <a:r>
              <a:rPr lang="zh-CN" altLang="zh-CN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疾病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</a:t>
            </a:r>
            <a:r>
              <a:rPr lang="zh-CN" altLang="en-US" sz="2800" noProof="1" smtClean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 </a:t>
            </a:r>
            <a:r>
              <a:rPr lang="en-US" altLang="en-US" sz="2800" dirty="0" smtClean="0">
                <a:latin typeface="+mn-ea"/>
                <a:sym typeface="Wingdings" panose="05000000000000000000" pitchFamily="2" charset="2"/>
              </a:rPr>
              <a:t> </a:t>
            </a:r>
            <a:r>
              <a:rPr lang="zh-CN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？</a:t>
            </a:r>
            <a:endParaRPr lang="zh-CN" altLang="en-US" dirty="0" smtClean="0"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    </a:t>
            </a:r>
            <a:r>
              <a:rPr lang="zh-CN" altLang="en-US" sz="2800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↑                ↑</a:t>
            </a:r>
            <a:r>
              <a:rPr lang="zh-CN" altLang="en-US" sz="28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             ↑</a:t>
            </a:r>
            <a:endParaRPr lang="zh-CN" altLang="en-US" sz="2800" u="sng" dirty="0" smtClean="0"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zh-CN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预防</a:t>
            </a:r>
            <a:r>
              <a:rPr lang="zh-CN" alt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预防</a:t>
            </a:r>
            <a:r>
              <a:rPr lang="zh-CN" alt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治疗</a:t>
            </a:r>
            <a:endParaRPr lang="zh-CN" altLang="en-US" dirty="0" smtClean="0">
              <a:solidFill>
                <a:srgbClr val="00B05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buFont typeface="Wingdings" panose="05000000000000000000" pitchFamily="2" charset="2"/>
              <a:buNone/>
            </a:pPr>
            <a:endParaRPr lang="zh-CN" altLang="en-US" sz="2800" dirty="0" smtClean="0"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zh-CN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健康</a:t>
            </a:r>
            <a:r>
              <a:rPr lang="zh-CN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noProof="1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</a:t>
            </a:r>
            <a:r>
              <a:rPr lang="en-US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sym typeface="Wingdings" panose="05000000000000000000" pitchFamily="2" charset="2"/>
              </a:rPr>
              <a:t>  </a:t>
            </a:r>
            <a:r>
              <a:rPr lang="zh-CN" altLang="zh-CN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亚</a:t>
            </a:r>
            <a:r>
              <a:rPr lang="zh-CN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健康</a:t>
            </a:r>
            <a:r>
              <a:rPr lang="zh-CN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</a:t>
            </a:r>
            <a:r>
              <a:rPr lang="zh-CN" altLang="en-US" sz="2800" noProof="1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 </a:t>
            </a:r>
            <a:r>
              <a:rPr lang="en-US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sym typeface="Wingdings" panose="05000000000000000000" pitchFamily="2" charset="2"/>
              </a:rPr>
              <a:t> </a:t>
            </a:r>
            <a:r>
              <a:rPr lang="zh-CN" altLang="zh-CN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疾病</a:t>
            </a:r>
            <a:r>
              <a:rPr lang="en-US" altLang="zh-CN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zh-CN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zh-CN" altLang="en-US" sz="2800" noProof="1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</a:t>
            </a:r>
            <a:r>
              <a:rPr lang="en-US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sym typeface="Wingdings" panose="05000000000000000000" pitchFamily="2" charset="2"/>
              </a:rPr>
              <a:t>  </a:t>
            </a:r>
            <a:r>
              <a:rPr lang="zh-CN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？</a:t>
            </a:r>
            <a:endParaRPr lang="zh-CN" altLang="en-US" sz="2800" dirty="0" smtClean="0"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zh-CN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   </a:t>
            </a:r>
            <a:r>
              <a:rPr lang="zh-CN" altLang="en-US" sz="2800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↑                ↑</a:t>
            </a:r>
            <a:r>
              <a:rPr lang="zh-CN" altLang="en-US" sz="28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             ↑</a:t>
            </a:r>
            <a:endParaRPr lang="zh-CN" altLang="en-US" sz="2800" u="sng" dirty="0" smtClean="0"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zh-CN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预防医学         </a:t>
            </a:r>
            <a:r>
              <a:rPr lang="zh-CN" alt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临床医学</a:t>
            </a:r>
            <a:endParaRPr lang="zh-CN" altLang="en-US" dirty="0">
              <a:solidFill>
                <a:srgbClr val="00B05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None/>
            </a:pPr>
            <a:endParaRPr lang="en-US" altLang="zh-CN" sz="2800" dirty="0">
              <a:effectLst>
                <a:outerShdw blurRad="38100" dist="38100" dir="2700000" algn="tl">
                  <a:srgbClr val="FFFFFF"/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871617" y="1408745"/>
            <a:ext cx="0" cy="44644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21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如何自我管好健康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Autofit/>
          </a:bodyPr>
          <a:lstStyle/>
          <a:p>
            <a:r>
              <a:rPr lang="zh-CN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健康管理？</a:t>
            </a:r>
            <a:endParaRPr lang="zh-CN" alt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908720"/>
            <a:ext cx="5400600" cy="1107996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 smtClean="0">
                <a:ea typeface="微软雅黑" panose="020B0503020204020204" pitchFamily="34" charset="-122"/>
              </a:rPr>
              <a:t>健康体检</a:t>
            </a:r>
            <a:endParaRPr lang="zh-CN" altLang="en-US" sz="6600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4725144"/>
            <a:ext cx="5400600" cy="1107996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 smtClean="0">
                <a:ea typeface="微软雅黑" panose="020B0503020204020204" pitchFamily="34" charset="-122"/>
              </a:rPr>
              <a:t>健康管理</a:t>
            </a:r>
            <a:endParaRPr lang="zh-CN" altLang="en-US" sz="6600" dirty="0"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75" y="2564904"/>
            <a:ext cx="1908225" cy="1514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0872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如何做好</a:t>
            </a:r>
            <a:endParaRPr lang="en-US" altLang="zh-CN" sz="7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ctr"/>
            <a:r>
              <a:rPr lang="zh-CN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自我健康管理</a:t>
            </a:r>
            <a:endParaRPr lang="zh-CN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3837089"/>
            <a:ext cx="3456384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张  军</a:t>
            </a: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</a:t>
            </a:r>
            <a:endParaRPr lang="en-US" altLang="zh-CN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4659583"/>
            <a:ext cx="5616624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20191108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丰县</a:t>
            </a: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</a:t>
            </a:r>
            <a:endParaRPr lang="en-US" altLang="zh-CN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0" y="188640"/>
          <a:ext cx="914400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椭圆 3"/>
          <p:cNvSpPr/>
          <p:nvPr/>
        </p:nvSpPr>
        <p:spPr>
          <a:xfrm>
            <a:off x="3400873" y="4509120"/>
            <a:ext cx="2448272" cy="1944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331640" y="980728"/>
            <a:ext cx="2448272" cy="1944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436096" y="952533"/>
            <a:ext cx="2448272" cy="1944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179512" y="0"/>
            <a:ext cx="648072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58" y="0"/>
            <a:ext cx="5603200" cy="6836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66842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 smtClean="0">
                <a:ea typeface="微软雅黑" panose="020B0503020204020204" pitchFamily="34" charset="-122"/>
              </a:rPr>
              <a:t>您的健康</a:t>
            </a:r>
            <a:endParaRPr lang="en-US" altLang="zh-CN" sz="9600" b="1" dirty="0" smtClean="0">
              <a:ea typeface="微软雅黑" panose="020B0503020204020204" pitchFamily="34" charset="-122"/>
            </a:endParaRPr>
          </a:p>
          <a:p>
            <a:pPr algn="ctr"/>
            <a:r>
              <a:rPr lang="zh-CN" altLang="en-US" sz="9600" b="1" dirty="0" smtClean="0">
                <a:ea typeface="微软雅黑" panose="020B0503020204020204" pitchFamily="34" charset="-122"/>
              </a:rPr>
              <a:t>谁来管</a:t>
            </a:r>
            <a:endParaRPr lang="en-US" altLang="zh-CN" sz="9600" b="1" dirty="0" smtClean="0"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4888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 smtClean="0">
                <a:ea typeface="微软雅黑" panose="020B0503020204020204" pitchFamily="34" charset="-122"/>
              </a:rPr>
              <a:t>如何管</a:t>
            </a:r>
            <a:endParaRPr lang="en-US" altLang="zh-CN" sz="9600" b="1" dirty="0" smtClean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204864"/>
            <a:ext cx="71287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8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rgbClr val="FF0000"/>
                </a:solidFill>
                <a:ea typeface="PMingLiU" panose="02020500000000000000" pitchFamily="18" charset="-120"/>
              </a:rPr>
              <a:t>60%</a:t>
            </a:r>
            <a:r>
              <a:rPr lang="zh-CN" altLang="en-US" sz="2800" dirty="0">
                <a:ea typeface="微软雅黑" panose="020B0503020204020204" pitchFamily="34" charset="-122"/>
              </a:rPr>
              <a:t>取决于自己（生活方式与习惯）</a:t>
            </a:r>
            <a:endParaRPr lang="zh-CN" altLang="zh-CN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8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ea typeface="PMingLiU" panose="02020500000000000000" pitchFamily="18" charset="-120"/>
              </a:rPr>
              <a:t>15%</a:t>
            </a:r>
            <a:r>
              <a:rPr lang="zh-CN" altLang="en-US" sz="2800" dirty="0">
                <a:ea typeface="微软雅黑" panose="020B0503020204020204" pitchFamily="34" charset="-122"/>
              </a:rPr>
              <a:t>取决于生物遗传</a:t>
            </a:r>
            <a:endParaRPr lang="zh-CN" altLang="zh-CN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8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ea typeface="PMingLiU" panose="02020500000000000000" pitchFamily="18" charset="-120"/>
              </a:rPr>
              <a:t>10%</a:t>
            </a:r>
            <a:r>
              <a:rPr lang="zh-CN" altLang="en-US" sz="2800" dirty="0">
                <a:ea typeface="微软雅黑" panose="020B0503020204020204" pitchFamily="34" charset="-122"/>
              </a:rPr>
              <a:t>取决于社会因素（环境污染）</a:t>
            </a:r>
            <a:endParaRPr lang="zh-CN" altLang="zh-CN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8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ea typeface="PMingLiU" panose="02020500000000000000" pitchFamily="18" charset="-120"/>
              </a:rPr>
              <a:t>8%</a:t>
            </a:r>
            <a:r>
              <a:rPr lang="zh-CN" altLang="en-US" sz="2800" dirty="0">
                <a:ea typeface="微软雅黑" panose="020B0503020204020204" pitchFamily="34" charset="-122"/>
              </a:rPr>
              <a:t>取决于医疗卫生服务</a:t>
            </a:r>
            <a:endParaRPr lang="zh-CN" altLang="zh-CN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8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ea typeface="PMingLiU" panose="02020500000000000000" pitchFamily="18" charset="-120"/>
              </a:rPr>
              <a:t>7%</a:t>
            </a:r>
            <a:r>
              <a:rPr lang="zh-CN" altLang="en-US" sz="2800" dirty="0">
                <a:ea typeface="微软雅黑" panose="020B0503020204020204" pitchFamily="34" charset="-122"/>
              </a:rPr>
              <a:t>取决于气候影响 </a:t>
            </a:r>
            <a:endParaRPr lang="zh-CN" altLang="zh-CN" sz="2800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0" y="76470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健康和寿命的决定因素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132856"/>
            <a:ext cx="8136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强化预防疾病、保健养生的意识。</a:t>
            </a:r>
            <a:endParaRPr lang="zh-CN" altLang="en-US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养成良好的生活方式与习惯。</a:t>
            </a:r>
            <a:endParaRPr lang="zh-CN" altLang="en-US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定期健康体检，早发现、早诊断、早治疗。</a:t>
            </a:r>
            <a:endParaRPr lang="en-US" altLang="zh-CN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慢性病的日常管理（如肥胖、高血压、糖尿病）。</a:t>
            </a:r>
            <a:endParaRPr lang="zh-CN" altLang="en-US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借助他方力量：保险、健康管理机构。</a:t>
            </a:r>
            <a:endParaRPr lang="en-US" altLang="zh-CN" sz="2800" dirty="0">
              <a:latin typeface="Times New Roman" panose="02020603050405020304"/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如有身体不适及时看病。</a:t>
            </a:r>
            <a:endParaRPr lang="en-US" altLang="zh-CN" sz="2800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432" y="5486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如何管好自己的健康？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88840"/>
            <a:ext cx="8208912" cy="387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400" b="1" dirty="0"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ea typeface="微软雅黑" panose="020B0503020204020204" pitchFamily="34" charset="-122"/>
              </a:rPr>
              <a:t>远离烟酒：</a:t>
            </a:r>
            <a:endParaRPr lang="en-US" altLang="zh-CN" sz="2800" b="1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en-US" altLang="zh-CN" sz="2400" b="1" dirty="0">
                <a:ea typeface="微软雅黑" panose="020B0503020204020204" pitchFamily="34" charset="-122"/>
              </a:rPr>
              <a:t>           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禁烟</a:t>
            </a:r>
            <a:r>
              <a:rPr lang="zh-CN" altLang="en-US" sz="2400" dirty="0">
                <a:ea typeface="微软雅黑" panose="020B0503020204020204" pitchFamily="34" charset="-122"/>
              </a:rPr>
              <a:t>、控酒</a:t>
            </a:r>
            <a:endParaRPr lang="zh-CN" altLang="en-US" sz="2400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ea typeface="微软雅黑" panose="020B0503020204020204" pitchFamily="34" charset="-122"/>
              </a:rPr>
              <a:t>均衡</a:t>
            </a:r>
            <a:r>
              <a:rPr lang="zh-CN" altLang="en-US" sz="2800" b="1" dirty="0">
                <a:ea typeface="微软雅黑" panose="020B0503020204020204" pitchFamily="34" charset="-122"/>
              </a:rPr>
              <a:t>饮食：</a:t>
            </a:r>
            <a:endParaRPr lang="en-US" altLang="zh-CN" sz="2800" b="1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en-US" altLang="zh-CN" sz="2400" b="1" dirty="0">
                <a:ea typeface="微软雅黑" panose="020B0503020204020204" pitchFamily="34" charset="-122"/>
              </a:rPr>
              <a:t>           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三餐</a:t>
            </a:r>
            <a:r>
              <a:rPr lang="zh-CN" altLang="en-US" sz="2400" dirty="0">
                <a:ea typeface="微软雅黑" panose="020B0503020204020204" pitchFamily="34" charset="-122"/>
              </a:rPr>
              <a:t>制、</a:t>
            </a:r>
            <a:r>
              <a:rPr lang="en-US" altLang="zh-CN" sz="2400" dirty="0">
                <a:ea typeface="微软雅黑" panose="020B0503020204020204" pitchFamily="34" charset="-122"/>
              </a:rPr>
              <a:t>7</a:t>
            </a:r>
            <a:r>
              <a:rPr lang="zh-CN" altLang="en-US" sz="2400" dirty="0">
                <a:ea typeface="微软雅黑" panose="020B0503020204020204" pitchFamily="34" charset="-122"/>
              </a:rPr>
              <a:t>分饱；低脂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低糖低</a:t>
            </a:r>
            <a:r>
              <a:rPr lang="zh-CN" altLang="en-US" sz="2400" dirty="0">
                <a:ea typeface="微软雅黑" panose="020B0503020204020204" pitchFamily="34" charset="-122"/>
              </a:rPr>
              <a:t>盐、</a:t>
            </a:r>
            <a:r>
              <a:rPr lang="en-US" altLang="zh-CN" sz="2400" dirty="0"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ea typeface="微软雅黑" panose="020B0503020204020204" pitchFamily="34" charset="-122"/>
              </a:rPr>
              <a:t>烹饪方法、粗粮粗纤维、蔬菜水果；饮水充足、饮料限制。 </a:t>
            </a:r>
            <a:endParaRPr lang="zh-CN" altLang="en-US" sz="2400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ea typeface="微软雅黑" panose="020B0503020204020204" pitchFamily="34" charset="-122"/>
              </a:rPr>
              <a:t>适当</a:t>
            </a:r>
            <a:r>
              <a:rPr lang="zh-CN" altLang="en-US" sz="2800" b="1" dirty="0">
                <a:ea typeface="微软雅黑" panose="020B0503020204020204" pitchFamily="34" charset="-122"/>
              </a:rPr>
              <a:t>运动：</a:t>
            </a:r>
            <a:endParaRPr lang="en-US" altLang="zh-CN" sz="2800" b="1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400" b="1" dirty="0">
                <a:ea typeface="微软雅黑" panose="020B0503020204020204" pitchFamily="34" charset="-122"/>
              </a:rPr>
              <a:t>           </a:t>
            </a:r>
            <a:r>
              <a:rPr lang="zh-CN" altLang="en-US" sz="2400" b="1" dirty="0" smtClean="0"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各种</a:t>
            </a:r>
            <a:r>
              <a:rPr lang="zh-CN" altLang="en-US" sz="2400" dirty="0">
                <a:ea typeface="微软雅黑" panose="020B0503020204020204" pitchFamily="34" charset="-122"/>
              </a:rPr>
              <a:t>运动方式，避免不规律的运动。</a:t>
            </a:r>
            <a:endParaRPr lang="zh-CN" altLang="en-US" sz="2400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400" b="1" dirty="0"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ea typeface="微软雅黑" panose="020B0503020204020204" pitchFamily="34" charset="-122"/>
              </a:rPr>
              <a:t>乐观</a:t>
            </a:r>
            <a:r>
              <a:rPr lang="zh-CN" altLang="en-US" sz="2800" b="1" dirty="0">
                <a:ea typeface="微软雅黑" panose="020B0503020204020204" pitchFamily="34" charset="-122"/>
              </a:rPr>
              <a:t>向上：</a:t>
            </a:r>
            <a:endParaRPr lang="en-US" altLang="zh-CN" sz="2800" b="1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en-US" altLang="zh-CN" sz="2400" b="1" dirty="0">
                <a:ea typeface="微软雅黑" panose="020B0503020204020204" pitchFamily="34" charset="-122"/>
              </a:rPr>
              <a:t>           </a:t>
            </a:r>
            <a:r>
              <a:rPr lang="en-US" altLang="zh-CN" sz="2400" b="1" dirty="0" smtClean="0"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良好</a:t>
            </a:r>
            <a:r>
              <a:rPr lang="zh-CN" altLang="en-US" sz="2400" dirty="0">
                <a:ea typeface="微软雅黑" panose="020B0503020204020204" pitchFamily="34" charset="-122"/>
              </a:rPr>
              <a:t>的心态、摆正自己的位置、妥善处理好各种关系。</a:t>
            </a:r>
            <a:endParaRPr lang="en-US" altLang="zh-CN" sz="2400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432" y="5486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养成良好的生活方式与习惯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21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吸烟危害健康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种致癌物质</a:t>
            </a:r>
            <a:endParaRPr lang="zh-CN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755576" y="5013176"/>
            <a:ext cx="7632848" cy="1656184"/>
          </a:xfrm>
        </p:spPr>
        <p:txBody>
          <a:bodyPr>
            <a:normAutofit/>
          </a:bodyPr>
          <a:lstStyle/>
          <a:p>
            <a:pPr marL="0" indent="0">
              <a:lnSpc>
                <a:spcPts val="4400"/>
              </a:lnSpc>
              <a:buNone/>
              <a:defRPr/>
            </a:pPr>
            <a:r>
              <a:rPr lang="zh-CN" altLang="en-US" sz="2800" b="1" dirty="0" smtClean="0">
                <a:solidFill>
                  <a:schemeClr val="bg1"/>
                </a:solidFill>
              </a:rPr>
              <a:t>         </a:t>
            </a:r>
            <a:r>
              <a:rPr lang="zh-CN" altLang="en-US" sz="2800" dirty="0" smtClean="0"/>
              <a:t>烟草</a:t>
            </a:r>
            <a:r>
              <a:rPr lang="zh-CN" altLang="en-US" sz="2800" dirty="0"/>
              <a:t>烟雾中含有</a:t>
            </a:r>
            <a:r>
              <a:rPr lang="en-US" altLang="zh-CN" sz="2800" dirty="0">
                <a:solidFill>
                  <a:srgbClr val="FF0000"/>
                </a:solidFill>
              </a:rPr>
              <a:t>7000</a:t>
            </a:r>
            <a:r>
              <a:rPr lang="zh-CN" altLang="en-US" sz="2800" dirty="0"/>
              <a:t>多种化学物质，其中</a:t>
            </a:r>
            <a:r>
              <a:rPr lang="en-US" altLang="zh-CN" sz="2800" dirty="0"/>
              <a:t>69</a:t>
            </a:r>
            <a:r>
              <a:rPr lang="zh-CN" altLang="en-US" sz="2800" dirty="0"/>
              <a:t>种是致癌物，吸烟会导致诸多疾病</a:t>
            </a:r>
            <a:r>
              <a:rPr lang="zh-CN" altLang="en-US" sz="2800" dirty="0" smtClean="0"/>
              <a:t>。</a:t>
            </a:r>
            <a:endParaRPr lang="en-US" altLang="zh-CN" sz="2800" dirty="0">
              <a:latin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5760640" cy="3477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476672"/>
            <a:ext cx="9144000" cy="1600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吸烟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是肺癌</a:t>
            </a:r>
            <a:r>
              <a:rPr lang="zh-CN" alt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的最危险因素</a:t>
            </a:r>
            <a:endParaRPr lang="zh-CN" altLang="en-US" sz="5400" b="1" dirty="0"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99281" y="1917700"/>
            <a:ext cx="7345437" cy="40626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SzPct val="100000"/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男性80%的肺癌由吸烟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引起的；</a:t>
            </a:r>
            <a:endParaRPr lang="en-US" altLang="zh-CN" sz="2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SzPct val="100000"/>
              <a:buFont typeface="Wingdings" panose="05000000000000000000" pitchFamily="2" charset="2"/>
              <a:buChar char="l"/>
            </a:pP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吸烟者发生肺癌的风险是不吸烟者的 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 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倍；</a:t>
            </a:r>
            <a:endParaRPr lang="en-US" altLang="zh-CN" sz="2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SzPct val="100000"/>
              <a:buFont typeface="Wingdings" panose="05000000000000000000" pitchFamily="2" charset="2"/>
              <a:buChar char="l"/>
            </a:pP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被动吸烟的风险是主动吸烟的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～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倍；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SzPct val="100000"/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三个</a:t>
            </a:r>
            <a:r>
              <a:rPr lang="en-US" altLang="zh-CN" sz="2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岁前吸烟者、 ＞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支∕ 天、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年以上；</a:t>
            </a:r>
            <a:endParaRPr lang="en-US" altLang="zh-CN" sz="2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SzPct val="100000"/>
              <a:buFont typeface="Wingdings" panose="05000000000000000000" pitchFamily="2" charset="2"/>
              <a:buChar char="l"/>
            </a:pP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随着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吸烟量的增加，肺癌的发病风险增加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每日吸烟25支以上的人群，肺癌发病率为227/10万；     15～24支为139/10万；1～14支为75/10万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吸烟对人体的危害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1"/>
            <a:ext cx="5616624" cy="4545547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1547664" y="2060848"/>
            <a:ext cx="1944216" cy="39013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004047" y="1937425"/>
            <a:ext cx="2307115" cy="4164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06" y="692696"/>
            <a:ext cx="6956387" cy="5328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07450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夺命</a:t>
            </a:r>
            <a:endParaRPr lang="zh-CN" altLang="en-US" sz="30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6876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内容提要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4974" y="2852936"/>
            <a:ext cx="3456384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sz="3200" b="1" dirty="0" smtClean="0">
                <a:ea typeface="微软雅黑" panose="020B0503020204020204" pitchFamily="34" charset="-122"/>
              </a:rPr>
              <a:t>重大疾病危害</a:t>
            </a:r>
            <a:endParaRPr lang="en-US" altLang="zh-CN" sz="3200" b="1" dirty="0" smtClean="0">
              <a:ea typeface="微软雅黑" panose="020B0503020204020204" pitchFamily="34" charset="-122"/>
            </a:endParaRPr>
          </a:p>
          <a:p>
            <a:pPr algn="ctr">
              <a:lnSpc>
                <a:spcPts val="4600"/>
              </a:lnSpc>
            </a:pPr>
            <a:r>
              <a:rPr lang="zh-CN" altLang="en-US" sz="3200" b="1" dirty="0" smtClean="0">
                <a:ea typeface="微软雅黑" panose="020B0503020204020204" pitchFamily="34" charset="-122"/>
              </a:rPr>
              <a:t>如何早期发现</a:t>
            </a:r>
            <a:endParaRPr lang="en-US" altLang="zh-CN" sz="3200" b="1" dirty="0" smtClean="0">
              <a:ea typeface="微软雅黑" panose="020B0503020204020204" pitchFamily="34" charset="-122"/>
            </a:endParaRPr>
          </a:p>
          <a:p>
            <a:pPr algn="ctr">
              <a:lnSpc>
                <a:spcPts val="4600"/>
              </a:lnSpc>
            </a:pPr>
            <a:r>
              <a:rPr lang="zh-CN" altLang="en-US" sz="3200" b="1" dirty="0" smtClean="0">
                <a:ea typeface="微软雅黑" panose="020B0503020204020204" pitchFamily="34" charset="-122"/>
              </a:rPr>
              <a:t>如何管好健康</a:t>
            </a:r>
            <a:endParaRPr lang="en-US" altLang="zh-CN" sz="3200" b="1" dirty="0" smtClean="0">
              <a:ea typeface="微软雅黑" panose="020B0503020204020204" pitchFamily="34" charset="-122"/>
            </a:endParaRPr>
          </a:p>
          <a:p>
            <a:pPr algn="ctr">
              <a:lnSpc>
                <a:spcPts val="4600"/>
              </a:lnSpc>
            </a:pPr>
            <a:r>
              <a:rPr lang="zh-CN" altLang="en-US" sz="3200" b="1" dirty="0" smtClean="0">
                <a:ea typeface="微软雅黑" panose="020B0503020204020204" pitchFamily="34" charset="-122"/>
              </a:rPr>
              <a:t>国际养生趋势</a:t>
            </a:r>
            <a:endParaRPr lang="zh-CN" altLang="en-US" sz="3200" b="1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1300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饮酒危害健康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36912"/>
            <a:ext cx="3810000" cy="3248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肝脏的损害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647564" y="1772816"/>
            <a:ext cx="7848872" cy="384502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SzPct val="100000"/>
              <a:buNone/>
            </a:pPr>
            <a:r>
              <a:rPr kumimoji="1" lang="en-US" altLang="zh-CN" sz="2400" dirty="0" smtClean="0"/>
              <a:t>          90</a:t>
            </a:r>
            <a:r>
              <a:rPr kumimoji="1" lang="en-US" altLang="zh-CN" sz="2400" dirty="0"/>
              <a:t>%</a:t>
            </a:r>
            <a:r>
              <a:rPr lang="zh-CN" altLang="en-US" sz="2400" dirty="0">
                <a:latin typeface="微软雅黑" panose="020B0503020204020204" pitchFamily="34" charset="-122"/>
              </a:rPr>
              <a:t>的酒精要经过肝脏</a:t>
            </a:r>
            <a:r>
              <a:rPr lang="zh-CN" altLang="en-US" sz="2400" dirty="0" smtClean="0">
                <a:latin typeface="微软雅黑" panose="020B0503020204020204" pitchFamily="34" charset="-122"/>
              </a:rPr>
              <a:t>分解。</a:t>
            </a:r>
            <a:r>
              <a:rPr lang="zh-CN" altLang="en-US" sz="2400" dirty="0" smtClean="0"/>
              <a:t>大约平均</a:t>
            </a:r>
            <a:r>
              <a:rPr lang="en-US" altLang="zh-CN" sz="2400" dirty="0"/>
              <a:t>1</a:t>
            </a:r>
            <a:r>
              <a:rPr lang="zh-CN" altLang="en-US" sz="2400" dirty="0"/>
              <a:t>小时分解</a:t>
            </a:r>
            <a:r>
              <a:rPr lang="en-US" altLang="zh-CN" sz="2400" dirty="0"/>
              <a:t>6</a:t>
            </a:r>
            <a:r>
              <a:rPr lang="zh-CN" altLang="en-US" sz="2400" dirty="0"/>
              <a:t>克酒精。一大瓶啤酒约含</a:t>
            </a:r>
            <a:r>
              <a:rPr lang="en-US" altLang="zh-CN" sz="2400" dirty="0"/>
              <a:t>25</a:t>
            </a:r>
            <a:r>
              <a:rPr lang="zh-CN" altLang="en-US" sz="2400" dirty="0"/>
              <a:t>克酒精，肝脏要</a:t>
            </a:r>
            <a:r>
              <a:rPr lang="en-US" altLang="zh-CN" sz="2400" dirty="0"/>
              <a:t>4</a:t>
            </a:r>
            <a:r>
              <a:rPr lang="zh-CN" altLang="en-US" sz="2400" dirty="0"/>
              <a:t>个多小时才能把它分解掉。如果晚上喝</a:t>
            </a:r>
            <a:r>
              <a:rPr lang="en-US" altLang="zh-CN" sz="2400" dirty="0"/>
              <a:t>50</a:t>
            </a:r>
            <a:r>
              <a:rPr lang="zh-CN" altLang="en-US" sz="2400" dirty="0"/>
              <a:t>度白酒</a:t>
            </a:r>
            <a:r>
              <a:rPr lang="en-US" altLang="zh-CN" sz="2400" dirty="0"/>
              <a:t>100</a:t>
            </a:r>
            <a:r>
              <a:rPr lang="zh-CN" altLang="en-US" sz="2400" dirty="0"/>
              <a:t>毫升即二两，也就是喝进</a:t>
            </a:r>
            <a:r>
              <a:rPr lang="en-US" altLang="zh-CN" sz="2400" dirty="0"/>
              <a:t>50</a:t>
            </a:r>
            <a:r>
              <a:rPr lang="zh-CN" altLang="en-US" sz="2400" dirty="0"/>
              <a:t>克的酒精，那么就要花整个夜间</a:t>
            </a:r>
            <a:r>
              <a:rPr lang="en-US" altLang="zh-CN" sz="2400" dirty="0"/>
              <a:t>8</a:t>
            </a:r>
            <a:r>
              <a:rPr lang="zh-CN" altLang="en-US" sz="2400" dirty="0"/>
              <a:t>小时的时间才能</a:t>
            </a:r>
            <a:r>
              <a:rPr lang="zh-CN" altLang="en-US" sz="2400" dirty="0" smtClean="0"/>
              <a:t>解酒。</a:t>
            </a:r>
            <a:endParaRPr lang="en-US" altLang="zh-CN" sz="2400" dirty="0"/>
          </a:p>
          <a:p>
            <a:pPr marL="0" indent="0">
              <a:lnSpc>
                <a:spcPct val="150000"/>
              </a:lnSpc>
              <a:buSzPct val="100000"/>
              <a:buNone/>
            </a:pPr>
            <a:r>
              <a:rPr lang="en-US" altLang="zh-CN" sz="2400" dirty="0">
                <a:latin typeface="微软雅黑" panose="020B0503020204020204" pitchFamily="34" charset="-122"/>
              </a:rPr>
              <a:t>    </a:t>
            </a:r>
            <a:r>
              <a:rPr lang="en-US" altLang="zh-CN" sz="2400" dirty="0" smtClean="0">
                <a:latin typeface="微软雅黑" panose="020B0503020204020204" pitchFamily="34" charset="-122"/>
              </a:rPr>
              <a:t>   </a:t>
            </a:r>
            <a:r>
              <a:rPr lang="zh-CN" altLang="en-US" sz="2400" dirty="0" smtClean="0">
                <a:latin typeface="微软雅黑" panose="020B0503020204020204" pitchFamily="34" charset="-122"/>
              </a:rPr>
              <a:t>急性中毒</a:t>
            </a:r>
            <a:r>
              <a:rPr lang="zh-CN" altLang="en-US" sz="2400" dirty="0">
                <a:latin typeface="微软雅黑" panose="020B0503020204020204" pitchFamily="34" charset="-122"/>
              </a:rPr>
              <a:t>性肝炎、肝坏死、酒精肝、脂肪肝、肝硬化、肝癌。</a:t>
            </a:r>
            <a:endParaRPr lang="zh-CN" altLang="en-US" sz="2400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1448061"/>
            <a:ext cx="677108" cy="379984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 smtClean="0">
                <a:ea typeface="微软雅黑" panose="020B0503020204020204" pitchFamily="34" charset="-122"/>
              </a:rPr>
              <a:t>  酒 精 分 解 的 过 程</a:t>
            </a:r>
            <a:endParaRPr lang="zh-CN" altLang="en-US" sz="3200" b="1" dirty="0"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785794"/>
            <a:ext cx="135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酒（乙醇）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 bwMode="auto">
          <a:xfrm rot="5400000">
            <a:off x="3134914" y="1428736"/>
            <a:ext cx="571504" cy="158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957112" y="1805913"/>
            <a:ext cx="135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血      液</a:t>
            </a:r>
            <a:endPara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9273" y="2907792"/>
            <a:ext cx="135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乙      醛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00459" y="4005064"/>
            <a:ext cx="135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乙      酸</a:t>
            </a:r>
            <a:endPara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3807" y="5184402"/>
            <a:ext cx="1470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Co</a:t>
            </a:r>
            <a:r>
              <a:rPr lang="en-US" altLang="zh-CN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2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＋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H</a:t>
            </a:r>
            <a:r>
              <a:rPr lang="en-US" altLang="zh-CN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2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O</a:t>
            </a:r>
            <a:endPara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01127" y="1226728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ea typeface="微软雅黑" panose="020B0503020204020204" pitchFamily="34" charset="-122"/>
              </a:rPr>
              <a:t>经小肠吸收</a:t>
            </a:r>
            <a:endParaRPr lang="zh-CN" altLang="en-US" sz="1600" b="1" dirty="0"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75291" y="2285992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ea typeface="微软雅黑" panose="020B0503020204020204" pitchFamily="34" charset="-122"/>
              </a:rPr>
              <a:t>肝脏产生的</a:t>
            </a:r>
            <a:r>
              <a:rPr lang="en-US" altLang="zh-CN" sz="1600" b="1" dirty="0" smtClean="0">
                <a:ea typeface="微软雅黑" panose="020B0503020204020204" pitchFamily="34" charset="-122"/>
              </a:rPr>
              <a:t>ADH</a:t>
            </a:r>
            <a:endParaRPr lang="zh-CN" altLang="en-US" sz="1600" b="1" dirty="0" smtClean="0"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52492" y="3429000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ea typeface="微软雅黑" panose="020B0503020204020204" pitchFamily="34" charset="-122"/>
              </a:rPr>
              <a:t>乙醛脱氢酶（</a:t>
            </a:r>
            <a:r>
              <a:rPr lang="en-US" altLang="zh-CN" sz="1600" b="1" dirty="0" smtClean="0">
                <a:ea typeface="微软雅黑" panose="020B0503020204020204" pitchFamily="34" charset="-122"/>
              </a:rPr>
              <a:t>ALDH</a:t>
            </a:r>
            <a:r>
              <a:rPr lang="zh-CN" altLang="en-US" sz="1600" b="1" dirty="0" smtClean="0">
                <a:ea typeface="微软雅黑" panose="020B0503020204020204" pitchFamily="34" charset="-122"/>
              </a:rPr>
              <a:t>）</a:t>
            </a:r>
            <a:endParaRPr lang="zh-CN" altLang="en-US" sz="1600" b="1" dirty="0" smtClean="0"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273" y="4653136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ea typeface="微软雅黑" panose="020B0503020204020204" pitchFamily="34" charset="-122"/>
              </a:rPr>
              <a:t>肝酶代谢</a:t>
            </a:r>
            <a:endParaRPr lang="zh-CN" altLang="en-US" sz="1600" b="1" dirty="0" smtClean="0">
              <a:ea typeface="微软雅黑" panose="020B0503020204020204" pitchFamily="34" charset="-122"/>
            </a:endParaRPr>
          </a:p>
        </p:txBody>
      </p:sp>
      <p:cxnSp>
        <p:nvCxnSpPr>
          <p:cNvPr id="19" name="直接箭头连接符 18"/>
          <p:cNvCxnSpPr/>
          <p:nvPr/>
        </p:nvCxnSpPr>
        <p:spPr bwMode="auto">
          <a:xfrm rot="5400000">
            <a:off x="3138723" y="2515386"/>
            <a:ext cx="571504" cy="158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" name="直接箭头连接符 19"/>
          <p:cNvCxnSpPr/>
          <p:nvPr/>
        </p:nvCxnSpPr>
        <p:spPr bwMode="auto">
          <a:xfrm rot="5400000">
            <a:off x="3133326" y="3647532"/>
            <a:ext cx="571504" cy="158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" name="直接箭头连接符 20"/>
          <p:cNvCxnSpPr/>
          <p:nvPr/>
        </p:nvCxnSpPr>
        <p:spPr bwMode="auto">
          <a:xfrm rot="5400000">
            <a:off x="3144186" y="4821619"/>
            <a:ext cx="571504" cy="158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3" name="右大括号 22"/>
          <p:cNvSpPr/>
          <p:nvPr/>
        </p:nvSpPr>
        <p:spPr>
          <a:xfrm>
            <a:off x="6300192" y="2455689"/>
            <a:ext cx="457285" cy="248153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36296" y="2487459"/>
            <a:ext cx="677108" cy="232173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 smtClean="0">
                <a:ea typeface="微软雅黑" panose="020B0503020204020204" pitchFamily="34" charset="-122"/>
              </a:rPr>
              <a:t>  肝 脏 操 劳</a:t>
            </a:r>
            <a:endParaRPr lang="zh-CN" altLang="en-US" sz="3200" b="1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3194" r="3125" b="8989"/>
          <a:stretch>
            <a:fillRect/>
          </a:stretch>
        </p:blipFill>
        <p:spPr bwMode="auto">
          <a:xfrm>
            <a:off x="323851" y="2132856"/>
            <a:ext cx="4378325" cy="355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84" y="2134480"/>
            <a:ext cx="4105275" cy="355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/>
          <p:cNvSpPr txBox="1"/>
          <p:nvPr/>
        </p:nvSpPr>
        <p:spPr>
          <a:xfrm>
            <a:off x="457200" y="47667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脂肪肝的危害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4"/>
          <p:cNvSpPr txBox="1"/>
          <p:nvPr/>
        </p:nvSpPr>
        <p:spPr>
          <a:xfrm>
            <a:off x="685800" y="24638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lIns="81637" tIns="40819" rIns="81637" bIns="40819"/>
          <a:lstStyle>
            <a:lvl1pPr marL="647700" indent="-647700" algn="l" rtl="0" eaLnBrk="0" fontAlgn="base" hangingPunct="0">
              <a:spcBef>
                <a:spcPts val="175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 2" panose="05020102010507070707" pitchFamily="18" charset="2"/>
              <a:buChar char="¡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3350" lvl="1" indent="-539750" algn="l" rtl="0" eaLnBrk="0" fontAlgn="base" hangingPunct="0">
              <a:spcBef>
                <a:spcPts val="175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 2" panose="05020102010507070707" pitchFamily="18" charset="2"/>
              <a:buChar char="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905" lvl="2" indent="-431800" algn="l" rtl="0" eaLnBrk="0" fontAlgn="base" hangingPunct="0">
              <a:spcBef>
                <a:spcPts val="175"/>
              </a:spcBef>
              <a:spcAft>
                <a:spcPct val="0"/>
              </a:spcAft>
              <a:buClr>
                <a:schemeClr val="folHlink"/>
              </a:buClr>
              <a:buFont typeface="Wingdings 2" panose="05020102010507070707" pitchFamily="18" charset="2"/>
              <a:buChar char="¡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4505" lvl="3" indent="-431800" algn="l" rtl="0" eaLnBrk="0" fontAlgn="base" hangingPunct="0">
              <a:spcBef>
                <a:spcPts val="1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 2" panose="05020102010507070707" pitchFamily="18" charset="2"/>
              <a:buChar char="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9375" lvl="4" indent="-431800" algn="l" rtl="0" eaLnBrk="0" fontAlgn="base" hangingPunct="0">
              <a:spcBef>
                <a:spcPts val="175"/>
              </a:spcBef>
              <a:spcAft>
                <a:spcPct val="0"/>
              </a:spcAft>
              <a:buClr>
                <a:schemeClr val="folHlink"/>
              </a:buClr>
              <a:buFont typeface="Wingdings 2" panose="05020102010507070707" pitchFamily="18" charset="2"/>
              <a:buChar char="¡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zh-CN" altLang="zh-CN" sz="3490" b="1" noProof="1">
              <a:solidFill>
                <a:srgbClr val="6FB92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5411" name="TextBox 5"/>
          <p:cNvSpPr txBox="1"/>
          <p:nvPr/>
        </p:nvSpPr>
        <p:spPr>
          <a:xfrm>
            <a:off x="1866900" y="1367367"/>
            <a:ext cx="3390900" cy="62940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3490" b="1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肝炎、脂肪肝</a:t>
            </a:r>
            <a:endParaRPr lang="zh-CN" altLang="en-US" sz="3490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5412" name="TextBox 6"/>
          <p:cNvSpPr txBox="1"/>
          <p:nvPr/>
        </p:nvSpPr>
        <p:spPr>
          <a:xfrm>
            <a:off x="1836738" y="3354917"/>
            <a:ext cx="3390900" cy="62940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3490" b="1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肝硬化</a:t>
            </a:r>
            <a:endParaRPr lang="zh-CN" altLang="en-US" sz="3490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5413" name="TextBox 7"/>
          <p:cNvSpPr txBox="1"/>
          <p:nvPr/>
        </p:nvSpPr>
        <p:spPr>
          <a:xfrm>
            <a:off x="-533400" y="5251451"/>
            <a:ext cx="8191500" cy="62940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490" b="1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肝癌</a:t>
            </a:r>
            <a:endParaRPr lang="zh-CN" altLang="zh-CN" sz="3490" b="1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下箭头 8"/>
          <p:cNvSpPr/>
          <p:nvPr/>
        </p:nvSpPr>
        <p:spPr>
          <a:xfrm>
            <a:off x="3476625" y="2332567"/>
            <a:ext cx="171450" cy="1016000"/>
          </a:xfrm>
          <a:prstGeom prst="downArrow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377" tIns="24188" rIns="48377" bIns="24188" anchor="ctr"/>
          <a:lstStyle/>
          <a:p>
            <a:pPr algn="ctr">
              <a:defRPr/>
            </a:pPr>
            <a:endParaRPr lang="zh-CN" altLang="en-US" sz="950" dirty="0">
              <a:ea typeface="微软雅黑" panose="020B0503020204020204" pitchFamily="34" charset="-122"/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3476625" y="4171951"/>
            <a:ext cx="171450" cy="1016000"/>
          </a:xfrm>
          <a:prstGeom prst="downArrow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377" tIns="24188" rIns="48377" bIns="24188" anchor="ctr"/>
          <a:lstStyle/>
          <a:p>
            <a:pPr algn="ctr">
              <a:defRPr/>
            </a:pPr>
            <a:endParaRPr lang="zh-CN" altLang="en-US" sz="950" dirty="0"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8438" y="2690284"/>
            <a:ext cx="3390900" cy="744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4235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肝癌三部曲</a:t>
            </a:r>
            <a:endParaRPr lang="zh-CN" altLang="en-US" sz="4235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88840"/>
            <a:ext cx="8208912" cy="387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ea typeface="微软雅黑" panose="020B0503020204020204" pitchFamily="34" charset="-122"/>
              </a:rPr>
              <a:t>远离烟酒：</a:t>
            </a:r>
            <a:endParaRPr lang="en-US" altLang="zh-CN" sz="2800" b="1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      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禁烟</a:t>
            </a:r>
            <a:r>
              <a:rPr lang="zh-CN" altLang="en-US" sz="2400" dirty="0">
                <a:ea typeface="微软雅黑" panose="020B0503020204020204" pitchFamily="34" charset="-122"/>
              </a:rPr>
              <a:t>、控酒</a:t>
            </a:r>
            <a:endParaRPr lang="zh-CN" altLang="en-US" sz="2400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ea typeface="微软雅黑" panose="020B0503020204020204" pitchFamily="34" charset="-122"/>
              </a:rPr>
              <a:t>均衡</a:t>
            </a:r>
            <a:r>
              <a:rPr lang="zh-CN" altLang="en-US" sz="2800" b="1" dirty="0">
                <a:ea typeface="微软雅黑" panose="020B0503020204020204" pitchFamily="34" charset="-122"/>
              </a:rPr>
              <a:t>饮食：</a:t>
            </a:r>
            <a:endParaRPr lang="en-US" altLang="zh-CN" sz="2800" b="1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en-US" altLang="zh-CN" sz="2400" b="1" dirty="0">
                <a:ea typeface="微软雅黑" panose="020B0503020204020204" pitchFamily="34" charset="-122"/>
              </a:rPr>
              <a:t>           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三餐</a:t>
            </a:r>
            <a:r>
              <a:rPr lang="zh-CN" altLang="en-US" sz="2400" dirty="0">
                <a:ea typeface="微软雅黑" panose="020B0503020204020204" pitchFamily="34" charset="-122"/>
              </a:rPr>
              <a:t>制、</a:t>
            </a:r>
            <a:r>
              <a:rPr lang="en-US" altLang="zh-CN" sz="2400" dirty="0">
                <a:ea typeface="微软雅黑" panose="020B0503020204020204" pitchFamily="34" charset="-122"/>
              </a:rPr>
              <a:t>7</a:t>
            </a:r>
            <a:r>
              <a:rPr lang="zh-CN" altLang="en-US" sz="2400" dirty="0">
                <a:ea typeface="微软雅黑" panose="020B0503020204020204" pitchFamily="34" charset="-122"/>
              </a:rPr>
              <a:t>分饱；低脂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低糖低</a:t>
            </a:r>
            <a:r>
              <a:rPr lang="zh-CN" altLang="en-US" sz="2400" dirty="0">
                <a:ea typeface="微软雅黑" panose="020B0503020204020204" pitchFamily="34" charset="-122"/>
              </a:rPr>
              <a:t>盐、</a:t>
            </a:r>
            <a:r>
              <a:rPr lang="en-US" altLang="zh-CN" sz="2400" dirty="0"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ea typeface="微软雅黑" panose="020B0503020204020204" pitchFamily="34" charset="-122"/>
              </a:rPr>
              <a:t>烹饪方法、粗粮粗纤维、蔬菜水果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；吃饭</a:t>
            </a:r>
            <a:r>
              <a:rPr lang="zh-CN" altLang="en-US" sz="2400" dirty="0">
                <a:ea typeface="微软雅黑" panose="020B0503020204020204" pitchFamily="34" charset="-122"/>
              </a:rPr>
              <a:t>的“技巧” ；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饮水</a:t>
            </a:r>
            <a:r>
              <a:rPr lang="zh-CN" altLang="en-US" sz="2400" dirty="0">
                <a:ea typeface="微软雅黑" panose="020B0503020204020204" pitchFamily="34" charset="-122"/>
              </a:rPr>
              <a:t>充足、饮料限制。 </a:t>
            </a:r>
            <a:endParaRPr lang="zh-CN" altLang="en-US" sz="2400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800" b="1" dirty="0"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ea typeface="微软雅黑" panose="020B0503020204020204" pitchFamily="34" charset="-122"/>
              </a:rPr>
              <a:t>适当</a:t>
            </a:r>
            <a:r>
              <a:rPr lang="zh-CN" altLang="en-US" sz="2800" b="1" dirty="0">
                <a:ea typeface="微软雅黑" panose="020B0503020204020204" pitchFamily="34" charset="-122"/>
              </a:rPr>
              <a:t>运动：</a:t>
            </a:r>
            <a:endParaRPr lang="en-US" altLang="zh-CN" sz="2800" b="1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      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各种</a:t>
            </a:r>
            <a:r>
              <a:rPr lang="zh-CN" altLang="en-US" sz="2400" dirty="0">
                <a:ea typeface="微软雅黑" panose="020B0503020204020204" pitchFamily="34" charset="-122"/>
              </a:rPr>
              <a:t>运动方式，避免不规律的运动。</a:t>
            </a:r>
            <a:endParaRPr lang="zh-CN" altLang="en-US" sz="2400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ea typeface="微软雅黑" panose="020B0503020204020204" pitchFamily="34" charset="-122"/>
              </a:rPr>
              <a:t>乐观</a:t>
            </a:r>
            <a:r>
              <a:rPr lang="zh-CN" altLang="en-US" sz="2800" b="1" dirty="0">
                <a:ea typeface="微软雅黑" panose="020B0503020204020204" pitchFamily="34" charset="-122"/>
              </a:rPr>
              <a:t>向上：</a:t>
            </a:r>
            <a:endParaRPr lang="en-US" altLang="zh-CN" sz="2800" b="1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     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良好</a:t>
            </a:r>
            <a:r>
              <a:rPr lang="zh-CN" altLang="en-US" sz="2400" dirty="0">
                <a:ea typeface="微软雅黑" panose="020B0503020204020204" pitchFamily="34" charset="-122"/>
              </a:rPr>
              <a:t>的心态、摆正自己的位置、妥善处理好各种关系。</a:t>
            </a:r>
            <a:endParaRPr lang="en-US" altLang="zh-CN" sz="2400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432" y="5486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养成良好的生活方式与习惯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膳食宝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" y="452120"/>
            <a:ext cx="8792845" cy="595376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矩形 2"/>
          <p:cNvSpPr/>
          <p:nvPr/>
        </p:nvSpPr>
        <p:spPr>
          <a:xfrm>
            <a:off x="539115" y="2420620"/>
            <a:ext cx="2736215" cy="4324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喝出您的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健康</a:t>
            </a:r>
            <a:endParaRPr lang="zh-CN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35000"/>
              </a:lnSpc>
              <a:buNone/>
              <a:defRPr/>
            </a:pP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茶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</a:t>
            </a:r>
            <a:endParaRPr lang="en-US" altLang="zh-CN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ct val="135000"/>
              </a:lnSpc>
              <a:buNone/>
              <a:defRPr/>
            </a:pPr>
            <a:r>
              <a:rPr lang="en-US" altLang="zh-CN" dirty="0">
                <a:latin typeface="+mn-ea"/>
              </a:rPr>
              <a:t>1</a:t>
            </a:r>
            <a:r>
              <a:rPr lang="zh-CN" altLang="en-US" dirty="0">
                <a:latin typeface="+mn-ea"/>
              </a:rPr>
              <a:t>、未发酵茶</a:t>
            </a:r>
            <a:r>
              <a:rPr lang="en-US" altLang="zh-CN" dirty="0">
                <a:latin typeface="+mn-ea"/>
              </a:rPr>
              <a:t>—</a:t>
            </a:r>
            <a:r>
              <a:rPr lang="zh-CN" altLang="en-US" dirty="0">
                <a:latin typeface="+mn-ea"/>
              </a:rPr>
              <a:t>胃热型；夏季</a:t>
            </a:r>
            <a:endParaRPr lang="en-US" altLang="zh-CN" dirty="0">
              <a:latin typeface="+mn-ea"/>
            </a:endParaRPr>
          </a:p>
          <a:p>
            <a:pPr marL="0" indent="0">
              <a:lnSpc>
                <a:spcPct val="135000"/>
              </a:lnSpc>
              <a:buNone/>
              <a:defRPr/>
            </a:pPr>
            <a:r>
              <a:rPr lang="en-US" altLang="zh-CN" dirty="0">
                <a:latin typeface="+mn-ea"/>
              </a:rPr>
              <a:t>2</a:t>
            </a:r>
            <a:r>
              <a:rPr lang="zh-CN" altLang="en-US" dirty="0">
                <a:latin typeface="+mn-ea"/>
              </a:rPr>
              <a:t>、半发酵茶</a:t>
            </a:r>
            <a:r>
              <a:rPr lang="en-US" altLang="zh-CN" dirty="0">
                <a:latin typeface="+mn-ea"/>
              </a:rPr>
              <a:t>—</a:t>
            </a:r>
            <a:r>
              <a:rPr lang="zh-CN" altLang="en-US" dirty="0">
                <a:latin typeface="+mn-ea"/>
              </a:rPr>
              <a:t>胃</a:t>
            </a:r>
            <a:r>
              <a:rPr lang="zh-CN" altLang="en-US" dirty="0" smtClean="0">
                <a:latin typeface="+mn-ea"/>
              </a:rPr>
              <a:t>中型；春</a:t>
            </a:r>
            <a:r>
              <a:rPr lang="zh-CN" altLang="en-US" dirty="0">
                <a:latin typeface="+mn-ea"/>
              </a:rPr>
              <a:t>秋季</a:t>
            </a:r>
            <a:endParaRPr lang="en-US" altLang="zh-CN" dirty="0">
              <a:latin typeface="+mn-ea"/>
            </a:endParaRPr>
          </a:p>
          <a:p>
            <a:pPr marL="0" indent="0">
              <a:lnSpc>
                <a:spcPct val="135000"/>
              </a:lnSpc>
              <a:buNone/>
              <a:defRPr/>
            </a:pPr>
            <a:r>
              <a:rPr lang="en-US" altLang="zh-CN" dirty="0">
                <a:latin typeface="+mn-ea"/>
              </a:rPr>
              <a:t>3</a:t>
            </a:r>
            <a:r>
              <a:rPr lang="zh-CN" altLang="en-US" dirty="0">
                <a:latin typeface="+mn-ea"/>
              </a:rPr>
              <a:t>、全发酵茶</a:t>
            </a:r>
            <a:r>
              <a:rPr lang="en-US" altLang="zh-CN" dirty="0">
                <a:latin typeface="+mn-ea"/>
              </a:rPr>
              <a:t>—</a:t>
            </a:r>
            <a:r>
              <a:rPr lang="zh-CN" altLang="en-US" dirty="0">
                <a:latin typeface="+mn-ea"/>
              </a:rPr>
              <a:t>胃寒型；冬季</a:t>
            </a:r>
            <a:endParaRPr lang="en-US" altLang="zh-CN" dirty="0">
              <a:latin typeface="+mn-ea"/>
            </a:endParaRPr>
          </a:p>
          <a:p>
            <a:pPr marL="0" indent="0">
              <a:lnSpc>
                <a:spcPct val="135000"/>
              </a:lnSpc>
              <a:buNone/>
              <a:defRPr/>
            </a:pP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保健茶：</a:t>
            </a:r>
            <a:endParaRPr lang="en-US" altLang="zh-CN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ct val="135000"/>
              </a:lnSpc>
              <a:buNone/>
              <a:defRPr/>
            </a:pPr>
            <a:r>
              <a:rPr lang="en-US" altLang="zh-CN" dirty="0">
                <a:latin typeface="+mn-ea"/>
              </a:rPr>
              <a:t>1</a:t>
            </a:r>
            <a:r>
              <a:rPr lang="zh-CN" altLang="en-US" dirty="0" smtClean="0">
                <a:latin typeface="+mn-ea"/>
              </a:rPr>
              <a:t>、</a:t>
            </a:r>
            <a:r>
              <a:rPr lang="zh-CN" altLang="en-US" dirty="0">
                <a:latin typeface="+mn-ea"/>
              </a:rPr>
              <a:t>银杏茶</a:t>
            </a:r>
            <a:r>
              <a:rPr lang="en-US" altLang="zh-CN" dirty="0">
                <a:latin typeface="+mn-ea"/>
              </a:rPr>
              <a:t>—</a:t>
            </a:r>
            <a:r>
              <a:rPr lang="zh-CN" altLang="en-US" dirty="0">
                <a:latin typeface="+mn-ea"/>
              </a:rPr>
              <a:t>各类体质，降低血粘度、软化血管、辅助降三高</a:t>
            </a:r>
            <a:endParaRPr lang="en-US" altLang="zh-CN" dirty="0">
              <a:latin typeface="+mn-ea"/>
            </a:endParaRPr>
          </a:p>
          <a:p>
            <a:pPr marL="0" indent="0">
              <a:lnSpc>
                <a:spcPct val="135000"/>
              </a:lnSpc>
              <a:buNone/>
              <a:defRPr/>
            </a:pPr>
            <a:r>
              <a:rPr lang="en-US" altLang="zh-CN" dirty="0">
                <a:latin typeface="+mn-ea"/>
              </a:rPr>
              <a:t>2</a:t>
            </a:r>
            <a:r>
              <a:rPr lang="zh-CN" altLang="en-US" dirty="0">
                <a:latin typeface="+mn-ea"/>
              </a:rPr>
              <a:t>、</a:t>
            </a:r>
            <a:r>
              <a:rPr lang="zh-CN" altLang="en-US" b="1" dirty="0" smtClean="0">
                <a:latin typeface="+mn-ea"/>
              </a:rPr>
              <a:t>牛蒡</a:t>
            </a:r>
            <a:r>
              <a:rPr lang="zh-CN" altLang="en-US" b="1" dirty="0">
                <a:latin typeface="+mn-ea"/>
              </a:rPr>
              <a:t>茶</a:t>
            </a:r>
            <a:r>
              <a:rPr lang="en-US" altLang="zh-CN" dirty="0">
                <a:latin typeface="+mn-ea"/>
              </a:rPr>
              <a:t>—</a:t>
            </a:r>
            <a:r>
              <a:rPr lang="zh-CN" altLang="en-US" dirty="0">
                <a:latin typeface="+mn-ea"/>
              </a:rPr>
              <a:t>各类</a:t>
            </a:r>
            <a:r>
              <a:rPr lang="zh-CN" altLang="en-US" dirty="0" smtClean="0">
                <a:latin typeface="+mn-ea"/>
              </a:rPr>
              <a:t>体质，排</a:t>
            </a:r>
            <a:r>
              <a:rPr lang="zh-CN" altLang="en-US" dirty="0">
                <a:latin typeface="+mn-ea"/>
              </a:rPr>
              <a:t>毒、抗癌、抗衰老</a:t>
            </a:r>
            <a:endParaRPr lang="en-US" altLang="zh-CN" dirty="0">
              <a:latin typeface="+mn-ea"/>
            </a:endParaRPr>
          </a:p>
          <a:p>
            <a:pPr marL="0" indent="0">
              <a:lnSpc>
                <a:spcPct val="135000"/>
              </a:lnSpc>
              <a:buNone/>
              <a:defRPr/>
            </a:pPr>
            <a:r>
              <a:rPr lang="en-US" altLang="zh-CN" dirty="0" smtClean="0">
                <a:latin typeface="+mn-ea"/>
              </a:rPr>
              <a:t>3</a:t>
            </a:r>
            <a:r>
              <a:rPr lang="zh-CN" altLang="en-US" dirty="0" smtClean="0">
                <a:latin typeface="+mn-ea"/>
              </a:rPr>
              <a:t>、姜红</a:t>
            </a:r>
            <a:r>
              <a:rPr lang="zh-CN" altLang="en-US" dirty="0">
                <a:latin typeface="+mn-ea"/>
              </a:rPr>
              <a:t>杞</a:t>
            </a:r>
            <a:r>
              <a:rPr lang="en-US" altLang="zh-CN" dirty="0">
                <a:latin typeface="+mn-ea"/>
              </a:rPr>
              <a:t>—</a:t>
            </a:r>
            <a:r>
              <a:rPr lang="zh-CN" altLang="en-US" dirty="0">
                <a:latin typeface="+mn-ea"/>
              </a:rPr>
              <a:t>寒性体质，女性冬季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446567" y="4858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《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世界卫生统计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2018》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17" y="1916832"/>
            <a:ext cx="5600700" cy="2514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784678" y="2276872"/>
            <a:ext cx="5600700" cy="4809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040724" y="5229200"/>
            <a:ext cx="560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52            </a:t>
            </a:r>
            <a:r>
              <a:rPr lang="zh-CN" altLang="en-US" sz="1600" b="1" dirty="0" smtClean="0"/>
              <a:t>中国                      </a:t>
            </a:r>
            <a:r>
              <a:rPr lang="en-US" altLang="zh-CN" sz="1600" b="1" dirty="0" smtClean="0"/>
              <a:t>76.4                       77.9           75.0</a:t>
            </a:r>
            <a:endParaRPr lang="zh-CN" altLang="en-US" sz="1600" b="1" dirty="0"/>
          </a:p>
        </p:txBody>
      </p:sp>
      <p:sp>
        <p:nvSpPr>
          <p:cNvPr id="13" name="矩形 12"/>
          <p:cNvSpPr/>
          <p:nvPr/>
        </p:nvSpPr>
        <p:spPr>
          <a:xfrm>
            <a:off x="1767663" y="5173214"/>
            <a:ext cx="5600700" cy="394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3" grpId="0" bldLvl="0" animBg="1"/>
      <p:bldP spid="13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3" y="404664"/>
            <a:ext cx="2520280" cy="2520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86" y="478340"/>
            <a:ext cx="4184576" cy="23729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120" y="3089673"/>
            <a:ext cx="3205088" cy="32050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89673"/>
            <a:ext cx="2126042" cy="320508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3" y="3089673"/>
            <a:ext cx="2453477" cy="3205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2636912"/>
            <a:ext cx="6192688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日本长寿的秘诀</a:t>
            </a:r>
            <a:r>
              <a:rPr lang="en-US" altLang="zh-CN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?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496" y="184482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癌症及重大疾病</a:t>
            </a:r>
            <a:b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</a:b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的</a:t>
            </a:r>
            <a:r>
              <a:rPr lang="zh-CN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危害 </a:t>
            </a:r>
            <a:endParaRPr lang="zh-CN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488832" cy="56166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3301535" cy="1584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47664" y="1772816"/>
            <a:ext cx="315751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何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为牛蒡？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281896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9952" y="1088070"/>
            <a:ext cx="4248472" cy="468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200" dirty="0" smtClean="0"/>
              <a:t>        </a:t>
            </a:r>
            <a:r>
              <a:rPr lang="zh-CN" altLang="en-US" sz="2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牛蒡</a:t>
            </a: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，又名东洋参，牛鞭菜、大力子。</a:t>
            </a:r>
            <a:r>
              <a:rPr lang="zh-CN" altLang="zh-CN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菊科草本直根类植物，是一种以肥大肉质根供食用的蔬菜，叶柄和嫩叶也可食用，牛蒡子和牛蒡根也可入药。原产我国，公元</a:t>
            </a: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920</a:t>
            </a:r>
            <a:r>
              <a:rPr lang="zh-CN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年左右传入日本，在日本栽培训化出多个品种，</a:t>
            </a: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世纪八十年代末由日本引种菜用牛蒡，大部分出口，少量进入国内市场。牛蒡在日本成为寻常百姓家强身健体，防病治病的保健菜</a:t>
            </a:r>
            <a:r>
              <a:rPr lang="zh-CN" altLang="zh-CN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喝牛蒡茶更成为养生保健的时尚。</a:t>
            </a:r>
            <a:endParaRPr lang="zh-CN" altLang="en-US" sz="2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7"/>
            <a:ext cx="5996384" cy="56006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95" y="626956"/>
            <a:ext cx="2038350" cy="2876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218" y="3789040"/>
            <a:ext cx="3127204" cy="2432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4664"/>
            <a:ext cx="3659182" cy="5976664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3203848" y="908720"/>
            <a:ext cx="2376264" cy="1944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泪滴形 5"/>
          <p:cNvSpPr/>
          <p:nvPr/>
        </p:nvSpPr>
        <p:spPr>
          <a:xfrm>
            <a:off x="3176351" y="2564904"/>
            <a:ext cx="2547777" cy="1584176"/>
          </a:xfrm>
          <a:prstGeom prst="teardrop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283968" y="4149080"/>
            <a:ext cx="756084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940152" y="680499"/>
            <a:ext cx="2376264" cy="120032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牛蒡</a:t>
            </a:r>
            <a:r>
              <a:rPr lang="zh-CN" altLang="en-US" b="1" dirty="0" smtClean="0"/>
              <a:t>子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、抗感染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、抗肿瘤（胰腺癌）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、降血糖、抗肾病变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2592952"/>
            <a:ext cx="2376264" cy="120032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牛蒡叶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、抗感染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、解毒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、调整免疫功能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3696503"/>
            <a:ext cx="1944216" cy="2616101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牛蒡根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、排毒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、抗癌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、降三高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、美肌、祛斑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、补钙强骨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滋阴壮阳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、抗衰老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……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5364088" y="1280663"/>
            <a:ext cx="57606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5796136" y="3193116"/>
            <a:ext cx="57606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2555776" y="5085184"/>
            <a:ext cx="172819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2" grpId="0" bldLvl="0" animBg="1"/>
      <p:bldP spid="8" grpId="0" bldLvl="0" animBg="1"/>
      <p:bldP spid="9" grpId="0" bldLvl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97768" y="1268760"/>
          <a:ext cx="8748464" cy="443363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870634"/>
                <a:gridCol w="870634"/>
                <a:gridCol w="870634"/>
                <a:gridCol w="716165"/>
                <a:gridCol w="786379"/>
                <a:gridCol w="638082"/>
                <a:gridCol w="1008112"/>
                <a:gridCol w="1008112"/>
                <a:gridCol w="1008112"/>
                <a:gridCol w="971600"/>
              </a:tblGrid>
              <a:tr h="936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0" dirty="0" smtClean="0">
                          <a:effectLst/>
                        </a:rPr>
                        <a:t>种类</a:t>
                      </a:r>
                      <a:endParaRPr lang="zh-CN" sz="2000" b="1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0" dirty="0">
                          <a:effectLst/>
                        </a:rPr>
                        <a:t>蛋白质</a:t>
                      </a:r>
                      <a:endParaRPr lang="zh-CN" sz="2000" b="1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0" dirty="0">
                          <a:effectLst/>
                        </a:rPr>
                        <a:t>粗纤维</a:t>
                      </a:r>
                      <a:endParaRPr lang="zh-CN" sz="2000" b="1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0" dirty="0">
                          <a:effectLst/>
                        </a:rPr>
                        <a:t>钙</a:t>
                      </a:r>
                      <a:endParaRPr lang="zh-CN" sz="2000" b="1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0" dirty="0">
                          <a:effectLst/>
                        </a:rPr>
                        <a:t>磷</a:t>
                      </a:r>
                      <a:endParaRPr lang="zh-CN" sz="2000" b="1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0" dirty="0">
                          <a:effectLst/>
                        </a:rPr>
                        <a:t>铁</a:t>
                      </a:r>
                      <a:endParaRPr lang="zh-CN" sz="2000" b="1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0" dirty="0">
                          <a:effectLst/>
                        </a:rPr>
                        <a:t>胡萝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0" dirty="0">
                          <a:effectLst/>
                        </a:rPr>
                        <a:t>卜素</a:t>
                      </a:r>
                      <a:endParaRPr lang="zh-CN" sz="2000" b="1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0" dirty="0" smtClean="0">
                          <a:effectLst/>
                        </a:rPr>
                        <a:t>维生素</a:t>
                      </a:r>
                      <a:endParaRPr lang="en-US" altLang="zh-CN" sz="2000" b="1" kern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 smtClean="0">
                          <a:effectLst/>
                        </a:rPr>
                        <a:t>B1</a:t>
                      </a:r>
                      <a:endParaRPr lang="zh-CN" sz="2000" b="1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0" dirty="0" smtClean="0">
                          <a:effectLst/>
                        </a:rPr>
                        <a:t>维生素</a:t>
                      </a:r>
                      <a:endParaRPr lang="en-US" altLang="zh-CN" sz="2000" b="1" kern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 smtClean="0">
                          <a:effectLst/>
                        </a:rPr>
                        <a:t>B2</a:t>
                      </a:r>
                      <a:endParaRPr lang="zh-CN" sz="2000" b="1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0" dirty="0" smtClean="0">
                          <a:effectLst/>
                        </a:rPr>
                        <a:t>维生素</a:t>
                      </a:r>
                      <a:r>
                        <a:rPr lang="en-US" sz="2000" b="1" kern="0" dirty="0">
                          <a:effectLst/>
                        </a:rPr>
                        <a:t>C</a:t>
                      </a:r>
                      <a:endParaRPr lang="zh-CN" sz="2000" b="1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</a:tr>
              <a:tr h="699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</a:rPr>
                        <a:t>牛蒡</a:t>
                      </a:r>
                      <a:endParaRPr lang="zh-CN" sz="1800" b="1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4700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</a:rPr>
                        <a:t>2400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242.0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61.0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7.6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390.0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</a:rPr>
                        <a:t>0.02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</a:rPr>
                        <a:t>2.29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25.0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</a:tr>
              <a:tr h="699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</a:rPr>
                        <a:t>胡萝卜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600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800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19.0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29.0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0.7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1.35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0.01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0.04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12.0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</a:tr>
              <a:tr h="699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800" kern="100" dirty="0" smtClean="0">
                          <a:effectLst/>
                        </a:rPr>
                        <a:t>菠菜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2400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700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72.0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53.0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1.8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3.87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0.01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0.13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39.0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</a:tr>
              <a:tr h="699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番茄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800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400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8.0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24.0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0.8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0.37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0.30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0.02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8.0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</a:tr>
              <a:tr h="699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马铃薯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2300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300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11.0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64.0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1.2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0.10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0.01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0.03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16.0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EEEFB3"/>
                    </a:solidFill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251520" y="2204864"/>
            <a:ext cx="8640960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31640" y="5816781"/>
            <a:ext cx="712879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/>
              <a:t>中国农业科学院蔬菜研究所主编《蔬菜栽培学》记载各种根茎蔬菜</a:t>
            </a:r>
            <a:endParaRPr lang="zh-CN" altLang="zh-CN" dirty="0"/>
          </a:p>
          <a:p>
            <a:r>
              <a:rPr lang="zh-CN" altLang="zh-CN" b="1" dirty="0"/>
              <a:t>每</a:t>
            </a:r>
            <a:r>
              <a:rPr lang="en-US" altLang="zh-CN" b="1" dirty="0"/>
              <a:t>100</a:t>
            </a:r>
            <a:r>
              <a:rPr lang="zh-CN" altLang="zh-CN" b="1" dirty="0"/>
              <a:t>克食用部分营养成分对照表（含量单位：毫克）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牛蒡的营养成分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75" y="690626"/>
            <a:ext cx="3026664" cy="5611368"/>
          </a:xfrm>
          <a:prstGeom prst="rect">
            <a:avLst/>
          </a:prstGeom>
        </p:spPr>
      </p:pic>
      <p:sp>
        <p:nvSpPr>
          <p:cNvPr id="5" name="内容占位符 2"/>
          <p:cNvSpPr txBox="1">
            <a:spLocks noChangeArrowheads="1"/>
          </p:cNvSpPr>
          <p:nvPr/>
        </p:nvSpPr>
        <p:spPr bwMode="auto">
          <a:xfrm>
            <a:off x="499745" y="2033905"/>
            <a:ext cx="8143875" cy="4687570"/>
          </a:xfrm>
          <a:prstGeom prst="rect">
            <a:avLst/>
          </a:prstGeom>
          <a:ln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膳食纤维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（可溶性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菊糖及不可溶性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木脂素）最高</a:t>
            </a:r>
            <a:endParaRPr lang="en-US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抗氧化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物质（多酚类，如皂素）最高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植物蛋白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最高，精氨酸、天门冬氨酸、绿氨酸</a:t>
            </a:r>
            <a:endParaRPr lang="en-US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β</a:t>
            </a:r>
            <a:r>
              <a:rPr lang="zh-CN" altLang="en-US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胡萝卜素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最高，是胡萝卜的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150-280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倍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矿物质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最高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ts val="3800"/>
              </a:lnSpc>
              <a:buNone/>
              <a:defRPr/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	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钙、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磷、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铁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维生素：</a:t>
            </a:r>
            <a:r>
              <a:rPr lang="zh-CN" altLang="en-US" sz="20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叶酸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组维生素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最高</a:t>
            </a:r>
            <a:endParaRPr lang="zh-CN" altLang="en-US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36195" y="582295"/>
            <a:ext cx="758952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牛蒡之最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08" y="470916"/>
            <a:ext cx="4367784" cy="5916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1560" y="893938"/>
            <a:ext cx="800219" cy="54726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牛蒡含两大类活性物质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椭圆 6"/>
          <p:cNvSpPr/>
          <p:nvPr/>
        </p:nvSpPr>
        <p:spPr>
          <a:xfrm>
            <a:off x="1979712" y="2852936"/>
            <a:ext cx="1800200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220072" y="2492896"/>
            <a:ext cx="1800200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爆炸形 2 8"/>
          <p:cNvSpPr/>
          <p:nvPr/>
        </p:nvSpPr>
        <p:spPr>
          <a:xfrm>
            <a:off x="-36512" y="692696"/>
            <a:ext cx="3456384" cy="3168352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11560" y="221129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抗衰老的特效药</a:t>
            </a:r>
            <a:endParaRPr lang="zh-CN" altLang="en-US" sz="2000" b="1" dirty="0"/>
          </a:p>
        </p:txBody>
      </p:sp>
      <p:sp>
        <p:nvSpPr>
          <p:cNvPr id="11" name="爆炸形 2 10"/>
          <p:cNvSpPr/>
          <p:nvPr/>
        </p:nvSpPr>
        <p:spPr>
          <a:xfrm>
            <a:off x="5148064" y="0"/>
            <a:ext cx="3995935" cy="306896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570983" y="1266764"/>
            <a:ext cx="31500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000" b="1" dirty="0" smtClean="0"/>
              <a:t>    清除肠道的大功臣</a:t>
            </a:r>
            <a:endParaRPr lang="en-US" altLang="zh-CN" sz="2000" b="1" dirty="0" smtClean="0"/>
          </a:p>
          <a:p>
            <a:pPr>
              <a:lnSpc>
                <a:spcPts val="3000"/>
              </a:lnSpc>
            </a:pPr>
            <a:r>
              <a:rPr lang="zh-CN" altLang="en-US" sz="2000" b="1" dirty="0" smtClean="0"/>
              <a:t>防癌症慢病的天然卫士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 bldLvl="0" animBg="1"/>
      <p:bldP spid="8" grpId="0" bldLvl="0" animBg="1"/>
      <p:bldP spid="9" grpId="0" bldLvl="0" animBg="1"/>
      <p:bldP spid="10" grpId="0"/>
      <p:bldP spid="11" grpId="0" bldLvl="0" animBg="1"/>
      <p:bldP spid="1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540" y="764704"/>
            <a:ext cx="2376264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/>
              <a:t>营养成分</a:t>
            </a:r>
            <a:endParaRPr lang="zh-CN" alt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764704"/>
            <a:ext cx="2376264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/>
              <a:t>健康功效</a:t>
            </a:r>
            <a:endParaRPr lang="zh-CN" alt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1618706"/>
            <a:ext cx="2376264" cy="369332"/>
          </a:xfrm>
          <a:prstGeom prst="rect">
            <a:avLst/>
          </a:prstGeom>
          <a:solidFill>
            <a:srgbClr val="EEEFB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维持肠道健康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43318" y="2425980"/>
            <a:ext cx="2376264" cy="369332"/>
          </a:xfrm>
          <a:prstGeom prst="rect">
            <a:avLst/>
          </a:prstGeom>
          <a:solidFill>
            <a:srgbClr val="EEEFB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解毒、利尿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43318" y="3267117"/>
            <a:ext cx="2376264" cy="369332"/>
          </a:xfrm>
          <a:prstGeom prst="rect">
            <a:avLst/>
          </a:prstGeom>
          <a:solidFill>
            <a:srgbClr val="EEEFB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拟制血糖升高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43318" y="4069361"/>
            <a:ext cx="2376264" cy="369332"/>
          </a:xfrm>
          <a:prstGeom prst="rect">
            <a:avLst/>
          </a:prstGeom>
          <a:solidFill>
            <a:srgbClr val="EEEFB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拟制血脂升高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43318" y="4889899"/>
            <a:ext cx="2376264" cy="369332"/>
          </a:xfrm>
          <a:prstGeom prst="rect">
            <a:avLst/>
          </a:prstGeom>
          <a:solidFill>
            <a:srgbClr val="EEEFB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抗菌、消炎、止血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43318" y="5701898"/>
            <a:ext cx="2376264" cy="369332"/>
          </a:xfrm>
          <a:prstGeom prst="rect">
            <a:avLst/>
          </a:prstGeom>
          <a:solidFill>
            <a:srgbClr val="EEEFB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抗氧化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5470" y="1934845"/>
            <a:ext cx="2978150" cy="95313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/>
              <a:t>膳食纤维</a:t>
            </a:r>
            <a:endParaRPr lang="en-US" altLang="zh-CN" sz="2000" b="1" dirty="0" smtClean="0"/>
          </a:p>
          <a:p>
            <a:pPr algn="ctr"/>
            <a:r>
              <a:rPr lang="zh-CN" altLang="zh-CN" dirty="0"/>
              <a:t>纤维素、半纤维素、木脂素</a:t>
            </a:r>
            <a:endParaRPr lang="zh-CN" altLang="zh-CN" dirty="0"/>
          </a:p>
          <a:p>
            <a:pPr algn="ctr"/>
            <a:r>
              <a:rPr lang="zh-CN" altLang="zh-CN" dirty="0"/>
              <a:t>（不可溶性）</a:t>
            </a:r>
            <a:endParaRPr lang="zh-CN" altLang="zh-CN" dirty="0"/>
          </a:p>
        </p:txBody>
      </p:sp>
      <p:sp>
        <p:nvSpPr>
          <p:cNvPr id="13" name="TextBox 12"/>
          <p:cNvSpPr txBox="1"/>
          <p:nvPr/>
        </p:nvSpPr>
        <p:spPr>
          <a:xfrm>
            <a:off x="585470" y="3451860"/>
            <a:ext cx="2978150" cy="64516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CN" sz="1800" dirty="0"/>
              <a:t>菊糖、低聚糖</a:t>
            </a:r>
            <a:endParaRPr lang="zh-CN" altLang="zh-CN" sz="1800" dirty="0"/>
          </a:p>
          <a:p>
            <a:pPr algn="ctr"/>
            <a:r>
              <a:rPr lang="zh-CN" altLang="en-US" dirty="0"/>
              <a:t>（可溶性）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5470" y="5074285"/>
            <a:ext cx="3050540" cy="67564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/>
              <a:t>多酚类物质</a:t>
            </a:r>
            <a:endParaRPr lang="en-US" altLang="zh-CN" sz="2000" b="1" dirty="0" smtClean="0"/>
          </a:p>
          <a:p>
            <a:pPr algn="ctr"/>
            <a:r>
              <a:rPr lang="zh-CN" altLang="zh-CN" dirty="0"/>
              <a:t>皂素、单宁</a:t>
            </a:r>
            <a:r>
              <a:rPr lang="zh-CN" altLang="zh-CN" dirty="0" smtClean="0"/>
              <a:t>、</a:t>
            </a:r>
            <a:r>
              <a:rPr lang="zh-CN" altLang="en-US" dirty="0" smtClean="0"/>
              <a:t>绿</a:t>
            </a:r>
            <a:r>
              <a:rPr lang="zh-CN" altLang="zh-CN" dirty="0" smtClean="0"/>
              <a:t>原酸</a:t>
            </a:r>
            <a:endParaRPr lang="zh-CN" altLang="en-US" dirty="0"/>
          </a:p>
        </p:txBody>
      </p:sp>
      <p:cxnSp>
        <p:nvCxnSpPr>
          <p:cNvPr id="23" name="直接连接符 22"/>
          <p:cNvCxnSpPr>
            <a:stCxn id="12" idx="3"/>
            <a:endCxn id="6" idx="1"/>
          </p:cNvCxnSpPr>
          <p:nvPr/>
        </p:nvCxnSpPr>
        <p:spPr>
          <a:xfrm flipV="1">
            <a:off x="3563506" y="1803136"/>
            <a:ext cx="2088515" cy="6083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2" idx="3"/>
            <a:endCxn id="7" idx="1"/>
          </p:cNvCxnSpPr>
          <p:nvPr/>
        </p:nvCxnSpPr>
        <p:spPr>
          <a:xfrm>
            <a:off x="3563506" y="2411466"/>
            <a:ext cx="2079625" cy="1987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12" idx="3"/>
            <a:endCxn id="9" idx="1"/>
          </p:cNvCxnSpPr>
          <p:nvPr/>
        </p:nvCxnSpPr>
        <p:spPr>
          <a:xfrm>
            <a:off x="3563506" y="2411466"/>
            <a:ext cx="2079625" cy="1842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stCxn id="13" idx="3"/>
            <a:endCxn id="6" idx="1"/>
          </p:cNvCxnSpPr>
          <p:nvPr/>
        </p:nvCxnSpPr>
        <p:spPr>
          <a:xfrm flipV="1">
            <a:off x="3563506" y="1803222"/>
            <a:ext cx="2088515" cy="197104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stCxn id="13" idx="3"/>
            <a:endCxn id="7" idx="1"/>
          </p:cNvCxnSpPr>
          <p:nvPr/>
        </p:nvCxnSpPr>
        <p:spPr>
          <a:xfrm flipV="1">
            <a:off x="3563506" y="2610307"/>
            <a:ext cx="2079625" cy="11639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>
            <a:stCxn id="13" idx="3"/>
            <a:endCxn id="8" idx="1"/>
          </p:cNvCxnSpPr>
          <p:nvPr/>
        </p:nvCxnSpPr>
        <p:spPr>
          <a:xfrm flipV="1">
            <a:off x="3563506" y="3451682"/>
            <a:ext cx="2079625" cy="32258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stCxn id="13" idx="3"/>
            <a:endCxn id="9" idx="1"/>
          </p:cNvCxnSpPr>
          <p:nvPr/>
        </p:nvCxnSpPr>
        <p:spPr>
          <a:xfrm>
            <a:off x="3563506" y="3774262"/>
            <a:ext cx="2079625" cy="47942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14" idx="3"/>
            <a:endCxn id="9" idx="1"/>
          </p:cNvCxnSpPr>
          <p:nvPr/>
        </p:nvCxnSpPr>
        <p:spPr>
          <a:xfrm flipV="1">
            <a:off x="3635896" y="4253609"/>
            <a:ext cx="2007235" cy="115824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stCxn id="14" idx="3"/>
            <a:endCxn id="10" idx="1"/>
          </p:cNvCxnSpPr>
          <p:nvPr/>
        </p:nvCxnSpPr>
        <p:spPr>
          <a:xfrm flipV="1">
            <a:off x="3635896" y="5074664"/>
            <a:ext cx="2007235" cy="337185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stCxn id="14" idx="3"/>
            <a:endCxn id="11" idx="1"/>
          </p:cNvCxnSpPr>
          <p:nvPr/>
        </p:nvCxnSpPr>
        <p:spPr>
          <a:xfrm>
            <a:off x="3635896" y="5411849"/>
            <a:ext cx="2007235" cy="474345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490220" y="1803400"/>
            <a:ext cx="3168650" cy="239331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七边形 2"/>
          <p:cNvSpPr/>
          <p:nvPr/>
        </p:nvSpPr>
        <p:spPr>
          <a:xfrm>
            <a:off x="1825305" y="1326733"/>
            <a:ext cx="429451" cy="403186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483768" y="1329809"/>
            <a:ext cx="360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1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30529" y="4555866"/>
            <a:ext cx="360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1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94334" y="4619783"/>
            <a:ext cx="360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1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七边形 31"/>
          <p:cNvSpPr/>
          <p:nvPr/>
        </p:nvSpPr>
        <p:spPr>
          <a:xfrm>
            <a:off x="1879948" y="4462436"/>
            <a:ext cx="459804" cy="438079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937008" y="4450642"/>
            <a:ext cx="403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2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79948" y="1301234"/>
            <a:ext cx="36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1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447675" y="75581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牛蒡的关键词</a:t>
            </a:r>
            <a:endParaRPr lang="zh-CN" alt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447675" y="458112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排毒、抗癌、抗衰老</a:t>
            </a:r>
            <a:endParaRPr lang="zh-CN" altLang="en-US" sz="6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457200" y="234888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一排二抗</a:t>
            </a:r>
            <a:endParaRPr lang="zh-CN" altLang="en-US" sz="8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7"/>
            <a:ext cx="9144000" cy="4478875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457200" y="40100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维持肠道健康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2" y="909732"/>
            <a:ext cx="6945026" cy="51714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Box 1"/>
          <p:cNvSpPr txBox="1"/>
          <p:nvPr/>
        </p:nvSpPr>
        <p:spPr>
          <a:xfrm>
            <a:off x="1743075" y="1990725"/>
            <a:ext cx="5272088" cy="132343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年国家癌症中心最新数据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肠道排毒</a:t>
            </a:r>
            <a:endParaRPr lang="zh-CN" altLang="en-US" sz="5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idx="1"/>
          </p:nvPr>
        </p:nvSpPr>
        <p:spPr>
          <a:xfrm>
            <a:off x="1000100" y="2928934"/>
            <a:ext cx="7286676" cy="2714644"/>
          </a:xfrm>
        </p:spPr>
        <p:txBody>
          <a:bodyPr>
            <a:noAutofit/>
          </a:bodyPr>
          <a:lstStyle/>
          <a:p>
            <a:pPr algn="l">
              <a:lnSpc>
                <a:spcPts val="3800"/>
              </a:lnSpc>
              <a:buNone/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肠道约</a:t>
            </a:r>
            <a:r>
              <a:rPr lang="en-US" altLang="zh-CN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6-10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米长，皱褶展开面积达</a:t>
            </a:r>
            <a:r>
              <a:rPr lang="en-US" altLang="zh-CN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200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平方米，是身体毒素的主要源头，过多的肠毒不仅直接损伤肝功能，而且还可以通过血液，危害每一个细胞的健康，损伤全身各个脏器。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ts val="3800"/>
              </a:lnSpc>
              <a:buNone/>
            </a:pP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因此，肠毒是</a:t>
            </a:r>
            <a:r>
              <a:rPr lang="zh-CN" altLang="en-US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万病之源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，经常清理肠毒，是健康的基本保证。</a:t>
            </a:r>
            <a:endParaRPr lang="zh-CN" altLang="en-US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43174" y="1857364"/>
            <a:ext cx="4187365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通常肠内毒垢可达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～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公斤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20" y="1190303"/>
            <a:ext cx="6992347" cy="523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704356" y="260648"/>
            <a:ext cx="5157123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肠道粘膜屏障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46851"/>
            <a:ext cx="3997686" cy="7200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66931"/>
            <a:ext cx="6624736" cy="3645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6774" y="404664"/>
            <a:ext cx="453650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肠道菌群</a:t>
            </a:r>
            <a:endParaRPr lang="zh-CN" alt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10730" y="2348880"/>
            <a:ext cx="7200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310730" y="3212976"/>
            <a:ext cx="7200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326060" y="4050502"/>
            <a:ext cx="7200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332656"/>
            <a:ext cx="413129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肠道益生菌</a:t>
            </a:r>
            <a:endParaRPr lang="zh-CN" alt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7153408" cy="5133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39552" y="548680"/>
            <a:ext cx="8229600" cy="854075"/>
          </a:xfrm>
        </p:spPr>
        <p:txBody>
          <a:bodyPr>
            <a:no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肠道健康  ≈ 人体健康</a:t>
            </a:r>
            <a:endParaRPr lang="zh-CN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s7.sinaimg.cn/middle/8ccc5daahadab8de9d576&amp;690"/>
          <p:cNvPicPr>
            <a:picLocks noGrp="1" noChangeAspect="1" noChangeArrowheads="1"/>
          </p:cNvPicPr>
          <p:nvPr>
            <p:ph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656520" cy="46805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2"/>
          <p:cNvSpPr/>
          <p:nvPr/>
        </p:nvSpPr>
        <p:spPr>
          <a:xfrm>
            <a:off x="2592041" y="3552027"/>
            <a:ext cx="720080" cy="6404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95536" y="332656"/>
            <a:ext cx="8445624" cy="1143000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肝脏是怎样解毒排毒的？</a:t>
            </a:r>
            <a:endParaRPr lang="zh-CN" alt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pic>
        <p:nvPicPr>
          <p:cNvPr id="8194" name="Picture 2" descr="C:\Users\Administrator\Pictures\肝脏排毒图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236296" cy="45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059832" y="2492896"/>
            <a:ext cx="2448272" cy="1152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牛蒡的抗氧化作用最强</a:t>
            </a:r>
            <a:endParaRPr lang="zh-CN" alt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" y="1307448"/>
            <a:ext cx="9144000" cy="54899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2056560"/>
            <a:ext cx="1008112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rgbClr val="FF0000"/>
                </a:solidFill>
              </a:rPr>
              <a:t>鲜牛蒡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432697"/>
            <a:ext cx="1008112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rgbClr val="FF0000"/>
                </a:solidFill>
              </a:rPr>
              <a:t>加热牛蒡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780928"/>
            <a:ext cx="1008112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/>
              <a:t>菠菜</a:t>
            </a:r>
            <a:endParaRPr lang="zh-CN" alt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3134776"/>
            <a:ext cx="1008112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/>
              <a:t>西兰花</a:t>
            </a:r>
            <a:endParaRPr lang="zh-CN" alt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3501007"/>
            <a:ext cx="1008112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/>
              <a:t>胡萝卜</a:t>
            </a:r>
            <a:endParaRPr lang="zh-CN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3817629"/>
            <a:ext cx="1008112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/>
              <a:t>洋葱</a:t>
            </a:r>
            <a:endParaRPr lang="zh-CN" alt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51231" y="4149080"/>
            <a:ext cx="1008112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/>
              <a:t>芹菜</a:t>
            </a:r>
            <a:endParaRPr lang="zh-CN" altLang="en-US" sz="1200" dirty="0"/>
          </a:p>
        </p:txBody>
      </p:sp>
      <p:sp>
        <p:nvSpPr>
          <p:cNvPr id="3" name="椭圆 2"/>
          <p:cNvSpPr/>
          <p:nvPr/>
        </p:nvSpPr>
        <p:spPr>
          <a:xfrm>
            <a:off x="5768340" y="1306830"/>
            <a:ext cx="2907665" cy="754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内容占位符 2"/>
          <p:cNvSpPr>
            <a:spLocks noGrp="1" noChangeArrowheads="1"/>
          </p:cNvSpPr>
          <p:nvPr>
            <p:ph idx="1"/>
          </p:nvPr>
        </p:nvSpPr>
        <p:spPr bwMode="auto">
          <a:xfrm>
            <a:off x="1214414" y="1600200"/>
            <a:ext cx="7215238" cy="4525963"/>
          </a:xfrm>
          <a:ln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名医别录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中就有记载，称其“久服轻身耐老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”。</a:t>
            </a:r>
            <a:endParaRPr lang="en-US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eaLnBrk="1" hangingPunct="1"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r>
              <a:rPr 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本草纲目</a:t>
            </a:r>
            <a:r>
              <a:rPr 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中详载：牛蒡、味甘无毒、性温，通十二经脉、除五脏恶气。</a:t>
            </a:r>
            <a:endParaRPr lang="en-US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eaLnBrk="1" hangingPunct="1"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中国</a:t>
            </a:r>
            <a:r>
              <a:rPr 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现代中药学大词典</a:t>
            </a:r>
            <a:r>
              <a:rPr 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中药大辞典</a:t>
            </a:r>
            <a:r>
              <a:rPr 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等国家权威药典中把牛蒡的药理作用概括为三个方面：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l" eaLnBrk="1" hangingPunct="1">
              <a:lnSpc>
                <a:spcPts val="3800"/>
              </a:lnSpc>
              <a:buNone/>
              <a:defRPr/>
            </a:pP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		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第一，有促进生长作用；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l" eaLnBrk="1" hangingPunct="1">
              <a:lnSpc>
                <a:spcPts val="3800"/>
              </a:lnSpc>
              <a:buNone/>
              <a:defRPr/>
            </a:pP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		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第二，有抑制肿瘤生长的物质；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l" eaLnBrk="1" hangingPunct="1">
              <a:lnSpc>
                <a:spcPts val="3800"/>
              </a:lnSpc>
              <a:buNone/>
              <a:defRPr/>
            </a:pP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		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第三，有抗菌和抗真菌作用。</a:t>
            </a:r>
            <a:endParaRPr lang="zh-CN" altLang="en-US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医书记载</a:t>
            </a:r>
            <a:endParaRPr lang="zh-CN" alt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60"/>
                            </p:stCondLst>
                            <p:childTnLst>
                              <p:par>
                                <p:cTn id="16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99"/>
                            </p:stCondLst>
                            <p:childTnLst>
                              <p:par>
                                <p:cTn id="19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00"/>
                            </p:stCondLst>
                            <p:childTnLst>
                              <p:par>
                                <p:cTn id="22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079160" y="1417941"/>
            <a:ext cx="7315200" cy="5575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5000"/>
              </a:lnSpc>
              <a:defRPr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快速见效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5000"/>
              </a:lnSpc>
              <a:defRPr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、利尿</a:t>
            </a:r>
            <a:endParaRPr lang="zh-CN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5000"/>
              </a:lnSpc>
              <a:defRPr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润肠通便（排气、排便）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5000"/>
              </a:lnSpc>
              <a:defRPr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中期效果：</a:t>
            </a:r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5000"/>
              </a:lnSpc>
              <a:defRPr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美肌淡斑</a:t>
            </a:r>
            <a:endParaRPr lang="zh-CN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5000"/>
              </a:lnSpc>
              <a:defRPr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、瘦身</a:t>
            </a:r>
            <a:endParaRPr lang="zh-CN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5000"/>
              </a:lnSpc>
              <a:defRPr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远期效果：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5000"/>
              </a:lnSpc>
              <a:defRPr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、降三高、减少心脑血管意外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5000"/>
              </a:lnSpc>
              <a:defRPr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、防癌抗癌，特别是大肠癌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5000"/>
              </a:lnSpc>
              <a:defRPr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、延年益寿</a:t>
            </a:r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5000"/>
              </a:lnSpc>
              <a:defRPr/>
            </a:pP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5000"/>
              </a:lnSpc>
              <a:defRPr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>
                <a:effectLst/>
              </a:rPr>
              <a:t>牛蒡与人体健康</a:t>
            </a:r>
            <a:endParaRPr lang="zh-CN" altLang="en-US" sz="5400" b="1" dirty="0">
              <a:effectLst/>
            </a:endParaRPr>
          </a:p>
        </p:txBody>
      </p:sp>
      <p:pic>
        <p:nvPicPr>
          <p:cNvPr id="3" name="图片 2" descr="牛蒡茶.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4455" y="2386965"/>
            <a:ext cx="3611880" cy="249936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2705100" cy="6045200"/>
          </a:xfrm>
          <a:prstGeom prst="rect">
            <a:avLst/>
          </a:prstGeom>
        </p:spPr>
      </p:pic>
      <p:sp>
        <p:nvSpPr>
          <p:cNvPr id="3" name="内容占位符 2"/>
          <p:cNvSpPr txBox="1">
            <a:spLocks noChangeArrowheads="1"/>
          </p:cNvSpPr>
          <p:nvPr/>
        </p:nvSpPr>
        <p:spPr bwMode="auto">
          <a:xfrm>
            <a:off x="3264099" y="2060848"/>
            <a:ext cx="5400600" cy="2445147"/>
          </a:xfrm>
          <a:prstGeom prst="rect">
            <a:avLst/>
          </a:prstGeom>
          <a:ln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拟制肌肤炎症，改善痘痘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延缓肌肤老化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美白、祛斑、细腻肤质、提拉紧致皮肤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轻盈瘦身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  <a:buFont typeface="Wingdings" panose="05000000000000000000" pitchFamily="2" charset="2"/>
              <a:buChar char="l"/>
              <a:defRPr/>
            </a:pPr>
            <a:endParaRPr lang="zh-CN" altLang="en-US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94" y="1114425"/>
            <a:ext cx="6358414" cy="47688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圆角矩形 1"/>
          <p:cNvSpPr/>
          <p:nvPr/>
        </p:nvSpPr>
        <p:spPr>
          <a:xfrm>
            <a:off x="2171700" y="2056021"/>
            <a:ext cx="1175973" cy="1800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544108" y="1989346"/>
            <a:ext cx="1263886" cy="18668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3928" cy="6858000"/>
          </a:xfrm>
          <a:prstGeom prst="rect">
            <a:avLst/>
          </a:prstGeom>
        </p:spPr>
      </p:pic>
      <p:sp>
        <p:nvSpPr>
          <p:cNvPr id="3" name="内容占位符 2"/>
          <p:cNvSpPr txBox="1">
            <a:spLocks noChangeArrowheads="1"/>
          </p:cNvSpPr>
          <p:nvPr/>
        </p:nvSpPr>
        <p:spPr bwMode="auto">
          <a:xfrm>
            <a:off x="4355976" y="3429000"/>
            <a:ext cx="3888432" cy="2445147"/>
          </a:xfrm>
          <a:prstGeom prst="rect">
            <a:avLst/>
          </a:prstGeom>
          <a:ln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00"/>
              </a:lnSpc>
              <a:buNone/>
              <a:defRPr/>
            </a:pPr>
            <a:r>
              <a:rPr lang="zh-CN" altLang="en-US" sz="8800" b="1" dirty="0" smtClean="0">
                <a:latin typeface="微软雅黑" panose="020B0503020204020204" pitchFamily="34" charset="-122"/>
              </a:rPr>
              <a:t>精气神</a:t>
            </a:r>
            <a:endParaRPr lang="en-US" altLang="zh-CN" sz="8800" b="1" dirty="0" smtClean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9" y="0"/>
            <a:ext cx="85527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88840"/>
            <a:ext cx="8208912" cy="387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ea typeface="微软雅黑" panose="020B0503020204020204" pitchFamily="34" charset="-122"/>
              </a:rPr>
              <a:t>远离烟酒：</a:t>
            </a:r>
            <a:endParaRPr lang="en-US" altLang="zh-CN" sz="2800" b="1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      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禁烟</a:t>
            </a:r>
            <a:r>
              <a:rPr lang="zh-CN" altLang="en-US" sz="2400" dirty="0">
                <a:ea typeface="微软雅黑" panose="020B0503020204020204" pitchFamily="34" charset="-122"/>
              </a:rPr>
              <a:t>、控酒</a:t>
            </a:r>
            <a:endParaRPr lang="zh-CN" altLang="en-US" sz="2400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ea typeface="微软雅黑" panose="020B0503020204020204" pitchFamily="34" charset="-122"/>
              </a:rPr>
              <a:t>均衡</a:t>
            </a:r>
            <a:r>
              <a:rPr lang="zh-CN" altLang="en-US" sz="2800" b="1" dirty="0">
                <a:ea typeface="微软雅黑" panose="020B0503020204020204" pitchFamily="34" charset="-122"/>
              </a:rPr>
              <a:t>饮食：</a:t>
            </a:r>
            <a:endParaRPr lang="en-US" altLang="zh-CN" sz="2800" b="1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en-US" altLang="zh-CN" sz="2400" dirty="0">
                <a:ea typeface="微软雅黑" panose="020B0503020204020204" pitchFamily="34" charset="-122"/>
              </a:rPr>
              <a:t>           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三餐</a:t>
            </a:r>
            <a:r>
              <a:rPr lang="zh-CN" altLang="en-US" sz="2400" dirty="0">
                <a:ea typeface="微软雅黑" panose="020B0503020204020204" pitchFamily="34" charset="-122"/>
              </a:rPr>
              <a:t>制、</a:t>
            </a:r>
            <a:r>
              <a:rPr lang="en-US" altLang="zh-CN" sz="2400" dirty="0">
                <a:ea typeface="微软雅黑" panose="020B0503020204020204" pitchFamily="34" charset="-122"/>
              </a:rPr>
              <a:t>7</a:t>
            </a:r>
            <a:r>
              <a:rPr lang="zh-CN" altLang="en-US" sz="2400" dirty="0">
                <a:ea typeface="微软雅黑" panose="020B0503020204020204" pitchFamily="34" charset="-122"/>
              </a:rPr>
              <a:t>分饱；低脂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低糖低</a:t>
            </a:r>
            <a:r>
              <a:rPr lang="zh-CN" altLang="en-US" sz="2400" dirty="0">
                <a:ea typeface="微软雅黑" panose="020B0503020204020204" pitchFamily="34" charset="-122"/>
              </a:rPr>
              <a:t>盐、</a:t>
            </a:r>
            <a:r>
              <a:rPr lang="en-US" altLang="zh-CN" sz="2400" dirty="0"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ea typeface="微软雅黑" panose="020B0503020204020204" pitchFamily="34" charset="-122"/>
              </a:rPr>
              <a:t>烹饪方法、粗粮粗纤维、蔬菜水果；饮水充足、饮料限制。 </a:t>
            </a:r>
            <a:endParaRPr lang="zh-CN" altLang="en-US" sz="2400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800" b="1" dirty="0"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ea typeface="微软雅黑" panose="020B0503020204020204" pitchFamily="34" charset="-122"/>
              </a:rPr>
              <a:t>适当</a:t>
            </a:r>
            <a:r>
              <a:rPr lang="zh-CN" altLang="en-US" sz="2800" b="1" dirty="0">
                <a:ea typeface="微软雅黑" panose="020B0503020204020204" pitchFamily="34" charset="-122"/>
              </a:rPr>
              <a:t>运动：</a:t>
            </a:r>
            <a:endParaRPr lang="en-US" altLang="zh-CN" sz="2800" b="1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      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各种</a:t>
            </a:r>
            <a:r>
              <a:rPr lang="zh-CN" altLang="en-US" sz="2400" dirty="0">
                <a:ea typeface="微软雅黑" panose="020B0503020204020204" pitchFamily="34" charset="-122"/>
              </a:rPr>
              <a:t>运动方式，避免不规律的运动。</a:t>
            </a:r>
            <a:endParaRPr lang="zh-CN" altLang="en-US" sz="2400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zh-CN" altLang="en-US" sz="2400" b="1" dirty="0"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ea typeface="微软雅黑" panose="020B0503020204020204" pitchFamily="34" charset="-122"/>
              </a:rPr>
              <a:t>乐观</a:t>
            </a:r>
            <a:r>
              <a:rPr lang="zh-CN" altLang="en-US" sz="2800" b="1" dirty="0">
                <a:ea typeface="微软雅黑" panose="020B0503020204020204" pitchFamily="34" charset="-122"/>
              </a:rPr>
              <a:t>向上：</a:t>
            </a:r>
            <a:endParaRPr lang="en-US" altLang="zh-CN" sz="2800" b="1" dirty="0"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     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ea typeface="微软雅黑" panose="020B0503020204020204" pitchFamily="34" charset="-122"/>
              </a:rPr>
              <a:t>良好</a:t>
            </a:r>
            <a:r>
              <a:rPr lang="zh-CN" altLang="en-US" sz="2400" dirty="0">
                <a:ea typeface="微软雅黑" panose="020B0503020204020204" pitchFamily="34" charset="-122"/>
              </a:rPr>
              <a:t>的心态、摆正自己的位置、妥善处理好各种关系。</a:t>
            </a:r>
            <a:endParaRPr lang="en-US" altLang="zh-CN" sz="2400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432" y="5486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养成良好的生活方式与习惯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348880"/>
            <a:ext cx="8136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强化预防疾病、保健养生的意识。</a:t>
            </a:r>
            <a:endParaRPr lang="zh-CN" altLang="en-US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养成良好的生活方式与习惯。</a:t>
            </a:r>
            <a:endParaRPr lang="zh-CN" altLang="en-US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定期健康体检，早发现、早诊断、早治疗。</a:t>
            </a:r>
            <a:endParaRPr lang="en-US" altLang="zh-CN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慢性病的日常管理（如肥胖、高血压、糖尿病）。</a:t>
            </a:r>
            <a:endParaRPr lang="zh-CN" altLang="en-US" sz="2800" dirty="0"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借助他方力量：保险</a:t>
            </a:r>
            <a:r>
              <a:rPr lang="zh-CN" altLang="en-US" sz="2800" dirty="0" smtClean="0">
                <a:ea typeface="微软雅黑" panose="020B0503020204020204" pitchFamily="34" charset="-122"/>
              </a:rPr>
              <a:t>、法律、健康</a:t>
            </a:r>
            <a:r>
              <a:rPr lang="zh-CN" altLang="en-US" sz="2800" dirty="0">
                <a:ea typeface="微软雅黑" panose="020B0503020204020204" pitchFamily="34" charset="-122"/>
              </a:rPr>
              <a:t>管理机构。</a:t>
            </a:r>
            <a:endParaRPr lang="en-US" altLang="zh-CN" sz="2800" dirty="0">
              <a:latin typeface="Times New Roman" panose="02020603050405020304"/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ea typeface="微软雅黑" panose="020B0503020204020204" pitchFamily="34" charset="-122"/>
              </a:rPr>
              <a:t>如有身体不适及时看病。</a:t>
            </a:r>
            <a:endParaRPr lang="en-US" altLang="zh-CN" sz="2800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02" y="76470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如何管好自己的健康？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7432" y="5486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血管的老化及血栓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04" y="1844824"/>
            <a:ext cx="5724128" cy="2630786"/>
          </a:xfrm>
          <a:prstGeom prst="rect">
            <a:avLst/>
          </a:prstGeom>
          <a:ln w="190500" cap="sq">
            <a:noFill/>
            <a:prstDash val="solid"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/>
          <p:cNvSpPr txBox="1"/>
          <p:nvPr/>
        </p:nvSpPr>
        <p:spPr>
          <a:xfrm>
            <a:off x="1403648" y="4852223"/>
            <a:ext cx="6787573" cy="106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正常人的血管每年变窄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1-2%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；高血压、糖尿病、高血脂等高血粘度疾患者每年变窄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3-4%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或以上。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1988840"/>
            <a:ext cx="4752528" cy="378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7432" y="5486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心  梗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91743"/>
            <a:ext cx="3419872" cy="2869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5976" y="1988840"/>
            <a:ext cx="4032448" cy="396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一过性的脑供血不足（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TIA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过性的失明、肢体麻木无力、语言障碍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突发性的眩晕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突发性的晕倒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突发性的认知功能障碍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432" y="5486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脑  梗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0" y="2276873"/>
            <a:ext cx="9144000" cy="1296144"/>
          </a:xfrm>
          <a:prstGeom prst="rect">
            <a:avLst/>
          </a:prstGeom>
          <a:solidFill>
            <a:srgbClr val="FFFF66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800"/>
              </a:lnSpc>
            </a:pPr>
            <a:r>
              <a:rPr lang="zh-CN" alt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高血压</a:t>
            </a:r>
            <a:r>
              <a:rPr lang="zh-CN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的危害性</a:t>
            </a:r>
            <a:endParaRPr lang="zh-CN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980728"/>
            <a:ext cx="7416824" cy="46046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0" y="2276873"/>
            <a:ext cx="9144000" cy="1296144"/>
          </a:xfrm>
          <a:prstGeom prst="rect">
            <a:avLst/>
          </a:prstGeom>
          <a:solidFill>
            <a:srgbClr val="FFFF66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800"/>
              </a:lnSpc>
            </a:pPr>
            <a:r>
              <a:rPr lang="zh-CN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糖尿病的危害性</a:t>
            </a:r>
            <a:endParaRPr lang="zh-CN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7423</Words>
  <Application>WPS 演示</Application>
  <PresentationFormat>全屏显示(4:3)</PresentationFormat>
  <Paragraphs>995</Paragraphs>
  <Slides>148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148</vt:i4>
      </vt:variant>
    </vt:vector>
  </HeadingPairs>
  <TitlesOfParts>
    <vt:vector size="167" baseType="lpstr">
      <vt:lpstr>Arial</vt:lpstr>
      <vt:lpstr>宋体</vt:lpstr>
      <vt:lpstr>Wingdings</vt:lpstr>
      <vt:lpstr>微软雅黑</vt:lpstr>
      <vt:lpstr>楷体</vt:lpstr>
      <vt:lpstr>Arial Unicode MS</vt:lpstr>
      <vt:lpstr>Calibri</vt:lpstr>
      <vt:lpstr>Tahoma</vt:lpstr>
      <vt:lpstr>Arial</vt:lpstr>
      <vt:lpstr>黑体</vt:lpstr>
      <vt:lpstr>隶书</vt:lpstr>
      <vt:lpstr>PMingLiU</vt:lpstr>
      <vt:lpstr>Times New Roman</vt:lpstr>
      <vt:lpstr>Wingdings 2</vt:lpstr>
      <vt:lpstr>Lucida Sans Unicode</vt:lpstr>
      <vt:lpstr>Arial Black</vt:lpstr>
      <vt:lpstr>Franklin Gothic Book</vt:lpstr>
      <vt:lpstr>Wingdings</vt:lpstr>
      <vt:lpstr>Office 主题​​</vt:lpstr>
      <vt:lpstr>张  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癌症的高发原因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肺癌发生的危险因素</vt:lpstr>
      <vt:lpstr>肺癌高危人群</vt:lpstr>
      <vt:lpstr>肺癌临床表现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健康管理？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69种致癌物质</vt:lpstr>
      <vt:lpstr>PowerPoint 演示文稿</vt:lpstr>
      <vt:lpstr>吸烟对人体的危害</vt:lpstr>
      <vt:lpstr>PowerPoint 演示文稿</vt:lpstr>
      <vt:lpstr>PowerPoint 演示文稿</vt:lpstr>
      <vt:lpstr>肝脏的损害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喝出您的健康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肠道排毒</vt:lpstr>
      <vt:lpstr>PowerPoint 演示文稿</vt:lpstr>
      <vt:lpstr>PowerPoint 演示文稿</vt:lpstr>
      <vt:lpstr>PowerPoint 演示文稿</vt:lpstr>
      <vt:lpstr>肠道健康  ≈ 人体健康</vt:lpstr>
      <vt:lpstr>肝脏是怎样解毒排毒的？</vt:lpstr>
      <vt:lpstr>牛蒡的抗氧化作用最强</vt:lpstr>
      <vt:lpstr>医书记载</vt:lpstr>
      <vt:lpstr>牛蒡与人体健康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人体的衰老</vt:lpstr>
      <vt:lpstr>     人体的抗衰老</vt:lpstr>
      <vt:lpstr>国际流行趋势</vt:lpstr>
      <vt:lpstr>PowerPoint 演示文稿</vt:lpstr>
      <vt:lpstr>国际流行趋势</vt:lpstr>
      <vt:lpstr>PowerPoint 演示文稿</vt:lpstr>
      <vt:lpstr>自然疗法       非化学药物疗法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健康科普之路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健康是一生中最大的财富</vt:lpstr>
      <vt:lpstr>PowerPoint 演示文稿</vt:lpstr>
      <vt:lpstr>每个人是自己健康第一责任人</vt:lpstr>
      <vt:lpstr>PowerPoint 演示文稿</vt:lpstr>
      <vt:lpstr>PowerPoint 演示文稿</vt:lpstr>
      <vt:lpstr>PowerPoint 演示文稿</vt:lpstr>
      <vt:lpstr>PowerPoint 演示文稿</vt:lpstr>
    </vt:vector>
  </TitlesOfParts>
  <Company>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USER-</dc:creator>
  <cp:lastModifiedBy>cc</cp:lastModifiedBy>
  <cp:revision>271</cp:revision>
  <dcterms:created xsi:type="dcterms:W3CDTF">2016-10-17T14:18:00Z</dcterms:created>
  <dcterms:modified xsi:type="dcterms:W3CDTF">2019-11-06T13:30:33Z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